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rawings/drawing1.xml" ContentType="application/vnd.openxmlformats-officedocument.drawingml.chartshapes+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olors4.xml" ContentType="application/vnd.ms-office.chartcolorstyle+xml"/>
  <Override PartName="/ppt/charts/style4.xml" ContentType="application/vnd.ms-office.chartstyle+xml"/>
  <Override PartName="/ppt/charts/chart4.xml" ContentType="application/vnd.openxmlformats-officedocument.drawingml.chart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charts/chart1.xml" ContentType="application/vnd.openxmlformats-officedocument.drawingml.chart+xml"/>
  <Override PartName="/ppt/charts/style1.xml" ContentType="application/vnd.ms-office.chartstyle+xml"/>
  <Override PartName="/ppt/theme/theme2.xml" ContentType="application/vnd.openxmlformats-officedocument.theme+xml"/>
  <Override PartName="/ppt/theme/theme1.xml" ContentType="application/vnd.openxmlformats-officedocument.them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revisionInfo.xml" ContentType="application/vnd.ms-powerpoint.revisioninfo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3" r:id="rId4"/>
    <p:sldId id="257" r:id="rId5"/>
    <p:sldId id="258" r:id="rId6"/>
    <p:sldId id="259" r:id="rId7"/>
    <p:sldId id="264" r:id="rId8"/>
    <p:sldId id="269" r:id="rId9"/>
    <p:sldId id="272" r:id="rId10"/>
    <p:sldId id="273" r:id="rId11"/>
    <p:sldId id="271" r:id="rId12"/>
    <p:sldId id="274" r:id="rId13"/>
    <p:sldId id="275" r:id="rId14"/>
    <p:sldId id="26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ost, Kathryn" initials="FK" lastIdx="3" clrIdx="0">
    <p:extLst>
      <p:ext uri="{19B8F6BF-5375-455C-9EA6-DF929625EA0E}">
        <p15:presenceInfo xmlns:p15="http://schemas.microsoft.com/office/powerpoint/2012/main" userId="S-1-5-21-306237106-3398772634-3020874576-104097" providerId="AD"/>
      </p:ext>
    </p:extLst>
  </p:cmAuthor>
  <p:cmAuthor id="2" name="Moeini, Laura" initials="LM" lastIdx="3" clrIdx="1">
    <p:extLst>
      <p:ext uri="{19B8F6BF-5375-455C-9EA6-DF929625EA0E}">
        <p15:presenceInfo xmlns:p15="http://schemas.microsoft.com/office/powerpoint/2012/main" userId="Moeini, Lau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61"/>
    <a:srgbClr val="33CCCC"/>
    <a:srgbClr val="2D3847"/>
    <a:srgbClr val="FF4E3B"/>
    <a:srgbClr val="FF1901"/>
    <a:srgbClr val="485870"/>
    <a:srgbClr val="DE1500"/>
    <a:srgbClr val="4C5F78"/>
    <a:srgbClr val="637B9B"/>
    <a:srgbClr val="FF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0958" autoAdjust="0"/>
  </p:normalViewPr>
  <p:slideViewPr>
    <p:cSldViewPr snapToGrid="0">
      <p:cViewPr varScale="1">
        <p:scale>
          <a:sx n="106" d="100"/>
          <a:sy n="106" d="100"/>
        </p:scale>
        <p:origin x="500" y="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r>
              <a:rPr lang="en-US">
                <a:solidFill>
                  <a:srgbClr val="FF6F61"/>
                </a:solidFill>
              </a:rPr>
              <a:t>Pilot start</a:t>
            </a:r>
          </a:p>
        </c:rich>
      </c:tx>
      <c:layout>
        <c:manualLayout>
          <c:xMode val="edge"/>
          <c:yMode val="edge"/>
          <c:x val="0.67357958616728664"/>
          <c:y val="0.23328304554778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bg1"/>
              </a:solidFill>
              <a:latin typeface="Bahnschrift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19050" cap="rnd">
              <a:solidFill>
                <a:sysClr val="window" lastClr="FFFFFF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ysClr val="window" lastClr="FFFFFF"/>
              </a:solidFill>
              <a:ln w="9525">
                <a:solidFill>
                  <a:sysClr val="window" lastClr="FFFFFF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-2.76645057855848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7C-4E19-BBEB-F63EFB033F36}"/>
                </c:ext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7C-4E19-BBEB-F63EFB033F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Sheet1!$B$3:$B$8</c:f>
              <c:strCache>
                <c:ptCount val="6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  <c:pt idx="4">
                  <c:v>Nov</c:v>
                </c:pt>
                <c:pt idx="5">
                  <c:v>Dec</c:v>
                </c:pt>
              </c:strCache>
            </c:strRef>
          </c:cat>
          <c:val>
            <c:numRef>
              <c:f>Sheet1!$C$3:$C$8</c:f>
              <c:numCache>
                <c:formatCode>0%</c:formatCode>
                <c:ptCount val="6"/>
                <c:pt idx="0">
                  <c:v>9.0517241379310345E-2</c:v>
                </c:pt>
                <c:pt idx="1">
                  <c:v>6.8764044943820227E-2</c:v>
                </c:pt>
                <c:pt idx="2">
                  <c:v>7.1491615180935567E-2</c:v>
                </c:pt>
                <c:pt idx="3">
                  <c:v>6.1313291139240507E-2</c:v>
                </c:pt>
                <c:pt idx="4">
                  <c:v>3.5116374030216412E-2</c:v>
                </c:pt>
                <c:pt idx="5">
                  <c:v>3.8748832866479926E-2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7C-4E19-BBEB-F63EFB033F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7115448"/>
        <c:axId val="437120152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7117800"/>
        <c:axId val="43712054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spPr>
                  <a:ln w="19050" cap="rnd">
                    <a:solidFill>
                      <a:srgbClr val="4472C4"/>
                    </a:solidFill>
                    <a:round/>
                  </a:ln>
                  <a:effectLst/>
                </c:spPr>
                <c:marker>
                  <c:symbol val="square"/>
                  <c:size val="5"/>
                  <c:spPr>
                    <a:solidFill>
                      <a:srgbClr val="4472C4"/>
                    </a:solidFill>
                    <a:ln w="9525">
                      <a:solidFill>
                        <a:srgbClr val="002060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Sheet1!$B$3:$B$8</c15:sqref>
                        </c15:formulaRef>
                      </c:ext>
                    </c:extLst>
                    <c:strCache>
                      <c:ptCount val="6"/>
                      <c:pt idx="0">
                        <c:v>Jul</c:v>
                      </c:pt>
                      <c:pt idx="1">
                        <c:v>Aug</c:v>
                      </c:pt>
                      <c:pt idx="2">
                        <c:v>Sep</c:v>
                      </c:pt>
                      <c:pt idx="3">
                        <c:v>Oct</c:v>
                      </c:pt>
                      <c:pt idx="4">
                        <c:v>Nov</c:v>
                      </c:pt>
                      <c:pt idx="5">
                        <c:v>Dec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Sheet1!$D$3:$D$8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0.21408045977011494</c:v>
                      </c:pt>
                      <c:pt idx="1">
                        <c:v>0.24494382022471911</c:v>
                      </c:pt>
                      <c:pt idx="2">
                        <c:v>0.2528684907325684</c:v>
                      </c:pt>
                      <c:pt idx="3">
                        <c:v>0.26621835443037972</c:v>
                      </c:pt>
                      <c:pt idx="4">
                        <c:v>0.19885667619436503</c:v>
                      </c:pt>
                      <c:pt idx="5">
                        <c:v>0.21148459383753501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267C-4E19-BBEB-F63EFB033F36}"/>
                  </c:ext>
                </c:extLst>
              </c15:ser>
            </c15:filteredLineSeries>
          </c:ext>
        </c:extLst>
      </c:lineChart>
      <c:catAx>
        <c:axId val="437115448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37120152"/>
        <c:crosses val="autoZero"/>
        <c:auto val="1"/>
        <c:lblAlgn val="ctr"/>
        <c:lblOffset val="100"/>
        <c:tickMarkSkip val="1"/>
        <c:noMultiLvlLbl val="0"/>
      </c:catAx>
      <c:valAx>
        <c:axId val="437120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r>
                  <a:rPr lang="en-US"/>
                  <a:t>Emergency Requests</a:t>
                </a:r>
              </a:p>
            </c:rich>
          </c:tx>
          <c:layout>
            <c:manualLayout>
              <c:xMode val="edge"/>
              <c:yMode val="edge"/>
              <c:x val="1.4081411068266292E-2"/>
              <c:y val="0.209923823789378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Bahnschrif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37115448"/>
        <c:crosses val="autoZero"/>
        <c:crossBetween val="between"/>
        <c:majorUnit val="2.0000000000000004E-2"/>
      </c:valAx>
      <c:valAx>
        <c:axId val="437120544"/>
        <c:scaling>
          <c:orientation val="minMax"/>
          <c:min val="5.000000000000001E-2"/>
        </c:scaling>
        <c:delete val="1"/>
        <c:axPos val="r"/>
        <c:numFmt formatCode="0%" sourceLinked="1"/>
        <c:majorTickMark val="out"/>
        <c:minorTickMark val="none"/>
        <c:tickLblPos val="nextTo"/>
        <c:crossAx val="437117800"/>
        <c:crosses val="max"/>
        <c:crossBetween val="between"/>
      </c:valAx>
      <c:catAx>
        <c:axId val="437117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3712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Bahnschrift" panose="020B0502040204020203" pitchFamily="34" charset="0"/>
        </a:defRPr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spPr>
            <a:ln w="38100"/>
          </c:spPr>
          <c:dPt>
            <c:idx val="0"/>
            <c:bubble3D val="0"/>
            <c:spPr>
              <a:solidFill>
                <a:srgbClr val="FF4E3B"/>
              </a:solidFill>
              <a:ln w="381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E5-4C14-A3E2-7BD98501CEE4}"/>
              </c:ext>
            </c:extLst>
          </c:dPt>
          <c:dPt>
            <c:idx val="1"/>
            <c:bubble3D val="0"/>
            <c:spPr>
              <a:solidFill>
                <a:srgbClr val="2D3847"/>
              </a:solidFill>
              <a:ln w="381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E5-4C14-A3E2-7BD98501CEE4}"/>
              </c:ext>
            </c:extLst>
          </c:dPt>
          <c:cat>
            <c:strRef>
              <c:f>Sheet1!$B$13:$B$14</c:f>
              <c:strCache>
                <c:ptCount val="2"/>
                <c:pt idx="0">
                  <c:v>Emergency</c:v>
                </c:pt>
                <c:pt idx="1">
                  <c:v>Not emergency</c:v>
                </c:pt>
              </c:strCache>
            </c:strRef>
          </c:cat>
          <c:val>
            <c:numRef>
              <c:f>Sheet1!$C$13:$C$14</c:f>
              <c:numCache>
                <c:formatCode>General</c:formatCode>
                <c:ptCount val="2"/>
                <c:pt idx="0">
                  <c:v>0.13</c:v>
                </c:pt>
                <c:pt idx="1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E5-4C14-A3E2-7BD98501CE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4"/>
          <c:order val="4"/>
          <c:tx>
            <c:strRef>
              <c:f>WindowVsTime!$A$74</c:f>
              <c:strCache>
                <c:ptCount val="1"/>
                <c:pt idx="0">
                  <c:v>% Emergency Requests</c:v>
                </c:pt>
              </c:strCache>
            </c:strRef>
          </c:tx>
          <c:spPr>
            <a:ln w="44450" cap="rnd">
              <a:solidFill>
                <a:srgbClr val="FF6F6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6F61"/>
              </a:solidFill>
              <a:ln w="25400">
                <a:solidFill>
                  <a:srgbClr val="FF6F6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8956639566395661E-2"/>
                  <c:y val="-4.960317460317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F1E-4A0F-9FD2-D4B18EC6DD6C}"/>
                </c:ext>
              </c:extLst>
            </c:dLbl>
            <c:dLbl>
              <c:idx val="4"/>
              <c:layout>
                <c:manualLayout>
                  <c:x val="-3.5569105691056972E-2"/>
                  <c:y val="-3.72023809523809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1E-4A0F-9FD2-D4B18EC6DD6C}"/>
                </c:ext>
              </c:extLst>
            </c:dLbl>
            <c:dLbl>
              <c:idx val="10"/>
              <c:layout>
                <c:manualLayout>
                  <c:x val="-4.4037940379403916E-2"/>
                  <c:y val="3.22420634920635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F1E-4A0F-9FD2-D4B18EC6DD6C}"/>
                </c:ext>
              </c:extLst>
            </c:dLbl>
            <c:dLbl>
              <c:idx val="12"/>
              <c:layout>
                <c:manualLayout>
                  <c:x val="0"/>
                  <c:y val="-2.9761904761904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1E-4A0F-9FD2-D4B18EC6DD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" panose="020B0502040204020203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WindowVsTime!$B$68:$N$69</c:f>
              <c:multiLvlStrCache>
                <c:ptCount val="13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  <c:pt idx="3">
                    <c:v>Q4</c:v>
                  </c:pt>
                  <c:pt idx="4">
                    <c:v>Q1</c:v>
                  </c:pt>
                  <c:pt idx="5">
                    <c:v>Q2</c:v>
                  </c:pt>
                  <c:pt idx="6">
                    <c:v>Q3</c:v>
                  </c:pt>
                  <c:pt idx="7">
                    <c:v>Q4</c:v>
                  </c:pt>
                  <c:pt idx="8">
                    <c:v>Q1</c:v>
                  </c:pt>
                  <c:pt idx="9">
                    <c:v>Q2</c:v>
                  </c:pt>
                  <c:pt idx="10">
                    <c:v>Q3</c:v>
                  </c:pt>
                  <c:pt idx="11">
                    <c:v>Q4</c:v>
                  </c:pt>
                  <c:pt idx="12">
                    <c:v>Q1</c:v>
                  </c:pt>
                </c:lvl>
                <c:lvl>
                  <c:pt idx="0">
                    <c:v>FY16</c:v>
                  </c:pt>
                  <c:pt idx="4">
                    <c:v>FY17</c:v>
                  </c:pt>
                  <c:pt idx="8">
                    <c:v>FY18</c:v>
                  </c:pt>
                  <c:pt idx="12">
                    <c:v>FY19</c:v>
                  </c:pt>
                </c:lvl>
              </c:multiLvlStrCache>
            </c:multiLvlStrRef>
          </c:cat>
          <c:val>
            <c:numRef>
              <c:f>WindowVsTime!$B$74:$N$74</c:f>
              <c:numCache>
                <c:formatCode>0.00%</c:formatCode>
                <c:ptCount val="13"/>
                <c:pt idx="0">
                  <c:v>0.13509911710811262</c:v>
                </c:pt>
                <c:pt idx="1">
                  <c:v>0.12906592450861018</c:v>
                </c:pt>
                <c:pt idx="2">
                  <c:v>0.11773472429210134</c:v>
                </c:pt>
                <c:pt idx="3">
                  <c:v>0.12454050874871342</c:v>
                </c:pt>
                <c:pt idx="4">
                  <c:v>0.16558756879248948</c:v>
                </c:pt>
                <c:pt idx="5">
                  <c:v>0.14364820846905538</c:v>
                </c:pt>
                <c:pt idx="6">
                  <c:v>0.12623561821422785</c:v>
                </c:pt>
                <c:pt idx="7">
                  <c:v>9.3289942662327596E-2</c:v>
                </c:pt>
                <c:pt idx="8">
                  <c:v>7.7239958805355308E-2</c:v>
                </c:pt>
                <c:pt idx="9">
                  <c:v>4.7766000268348319E-2</c:v>
                </c:pt>
                <c:pt idx="10">
                  <c:v>3.0709101060859854E-2</c:v>
                </c:pt>
                <c:pt idx="11">
                  <c:v>4.0202379324490632E-2</c:v>
                </c:pt>
                <c:pt idx="12">
                  <c:v>3.763682711051132E-2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87-40E5-9A03-6638B41E7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7137400"/>
        <c:axId val="43713975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WindowVsTime!$A$70</c15:sqref>
                        </c15:formulaRef>
                      </c:ext>
                    </c:extLst>
                    <c:strCache>
                      <c:ptCount val="1"/>
                      <c:pt idx="0">
                        <c:v>Average Wrench Time</c:v>
                      </c:pt>
                    </c:strCache>
                  </c:strRef>
                </c:tx>
                <c:spPr>
                  <a:ln w="28575" cap="rnd">
                    <a:solidFill>
                      <a:schemeClr val="tx2"/>
                    </a:solidFill>
                    <a:round/>
                  </a:ln>
                  <a:effectLst/>
                </c:spPr>
                <c:marker>
                  <c:symbol val="square"/>
                  <c:size val="5"/>
                  <c:spPr>
                    <a:solidFill>
                      <a:schemeClr val="tx2"/>
                    </a:solidFill>
                    <a:ln w="9525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c:spPr>
                </c:marker>
                <c:dLbls>
                  <c:dLbl>
                    <c:idx val="6"/>
                    <c:layout>
                      <c:manualLayout>
                        <c:x val="-1.462522851919568E-2"/>
                        <c:y val="-2.9629629629629631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1-9087-40E5-9A03-6638B41E7A0F}"/>
                      </c:ext>
                    </c:extLst>
                  </c:dLbl>
                  <c:dLbl>
                    <c:idx val="8"/>
                    <c:layout>
                      <c:manualLayout>
                        <c:x val="-1.8281535648994515E-3"/>
                        <c:y val="1.8518518518518382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2-9087-40E5-9A03-6638B41E7A0F}"/>
                      </c:ext>
                    </c:extLst>
                  </c:dLbl>
                  <c:dLbl>
                    <c:idx val="10"/>
                    <c:layout>
                      <c:manualLayout>
                        <c:x val="-7.3126142595978062E-3"/>
                        <c:y val="1.4814814814814815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3-9087-40E5-9A03-6638B41E7A0F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multiLvlStrRef>
                    <c:extLst>
                      <c:ext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WindowVsTime!$B$70:$N$70</c15:sqref>
                        </c15:formulaRef>
                      </c:ext>
                    </c:extLst>
                    <c:numCache>
                      <c:formatCode>0.00</c:formatCode>
                      <c:ptCount val="13"/>
                      <c:pt idx="0">
                        <c:v>1.8564119744019252</c:v>
                      </c:pt>
                      <c:pt idx="1">
                        <c:v>1.9027984937545896</c:v>
                      </c:pt>
                      <c:pt idx="2">
                        <c:v>1.940994551625578</c:v>
                      </c:pt>
                      <c:pt idx="3">
                        <c:v>1.8760624522459479</c:v>
                      </c:pt>
                      <c:pt idx="4">
                        <c:v>1.9684006363191398</c:v>
                      </c:pt>
                      <c:pt idx="5">
                        <c:v>2.000822226261159</c:v>
                      </c:pt>
                      <c:pt idx="6">
                        <c:v>1.9536913727044536</c:v>
                      </c:pt>
                      <c:pt idx="7">
                        <c:v>1.9546442984715748</c:v>
                      </c:pt>
                      <c:pt idx="8">
                        <c:v>1.9044984295249299</c:v>
                      </c:pt>
                      <c:pt idx="9">
                        <c:v>1.9253410796008734</c:v>
                      </c:pt>
                      <c:pt idx="10">
                        <c:v>2.0379889956898136</c:v>
                      </c:pt>
                      <c:pt idx="11">
                        <c:v>2.0596375111111089</c:v>
                      </c:pt>
                      <c:pt idx="12">
                        <c:v>2.1294112962962983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9087-40E5-9A03-6638B41E7A0F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WindowVsTime!$A$71</c15:sqref>
                        </c15:formulaRef>
                      </c:ext>
                    </c:extLst>
                    <c:strCache>
                      <c:ptCount val="1"/>
                      <c:pt idx="0">
                        <c:v>Average Wrench Window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WindowVsTime!$B$71:$N$71</c15:sqref>
                        </c15:formulaRef>
                      </c:ext>
                    </c:extLst>
                    <c:numCache>
                      <c:formatCode>0.00</c:formatCode>
                      <c:ptCount val="13"/>
                      <c:pt idx="0">
                        <c:v>2.2008035906025882</c:v>
                      </c:pt>
                      <c:pt idx="1">
                        <c:v>2.1880163686831526</c:v>
                      </c:pt>
                      <c:pt idx="2">
                        <c:v>2.2812991246873948</c:v>
                      </c:pt>
                      <c:pt idx="3">
                        <c:v>2.2332263642578551</c:v>
                      </c:pt>
                      <c:pt idx="4">
                        <c:v>2.5342694566813528</c:v>
                      </c:pt>
                      <c:pt idx="5">
                        <c:v>2.5743934528858121</c:v>
                      </c:pt>
                      <c:pt idx="6">
                        <c:v>2.5326257321530745</c:v>
                      </c:pt>
                      <c:pt idx="7">
                        <c:v>2.6347707367336435</c:v>
                      </c:pt>
                      <c:pt idx="8">
                        <c:v>2.7472315469179374</c:v>
                      </c:pt>
                      <c:pt idx="9">
                        <c:v>2.6382456485857957</c:v>
                      </c:pt>
                      <c:pt idx="10">
                        <c:v>2.6419136438189033</c:v>
                      </c:pt>
                      <c:pt idx="11">
                        <c:v>2.6061959999999971</c:v>
                      </c:pt>
                      <c:pt idx="12">
                        <c:v>2.7474931481481453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9087-40E5-9A03-6638B41E7A0F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WindowVsTime!$A$72</c15:sqref>
                        </c15:formulaRef>
                      </c:ext>
                    </c:extLst>
                    <c:strCache>
                      <c:ptCount val="1"/>
                      <c:pt idx="0">
                        <c:v>LWC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WindowVsTime!$B$72:$N$72</c15:sqref>
                        </c15:formulaRef>
                      </c:ext>
                    </c:extLst>
                    <c:numCache>
                      <c:formatCode>0.00%</c:formatCode>
                      <c:ptCount val="13"/>
                      <c:pt idx="0">
                        <c:v>0.20864820910276247</c:v>
                      </c:pt>
                      <c:pt idx="1">
                        <c:v>0.19680125761937453</c:v>
                      </c:pt>
                      <c:pt idx="2">
                        <c:v>0.20229196501734942</c:v>
                      </c:pt>
                      <c:pt idx="3">
                        <c:v>0.20747960300917684</c:v>
                      </c:pt>
                      <c:pt idx="4">
                        <c:v>0.24316686676786953</c:v>
                      </c:pt>
                      <c:pt idx="5">
                        <c:v>0.23805467015623963</c:v>
                      </c:pt>
                      <c:pt idx="6">
                        <c:v>0.24497563184294965</c:v>
                      </c:pt>
                      <c:pt idx="7">
                        <c:v>0.26544493568696664</c:v>
                      </c:pt>
                      <c:pt idx="8">
                        <c:v>0.29729323844890226</c:v>
                      </c:pt>
                      <c:pt idx="9">
                        <c:v>0.26187996920504114</c:v>
                      </c:pt>
                      <c:pt idx="10">
                        <c:v>0.24409817967608577</c:v>
                      </c:pt>
                      <c:pt idx="11">
                        <c:v>0.22566687554161807</c:v>
                      </c:pt>
                      <c:pt idx="12">
                        <c:v>0.22873223700732001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9087-40E5-9A03-6638B41E7A0F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WindowVsTime!$A$73</c15:sqref>
                        </c15:formulaRef>
                      </c:ext>
                    </c:extLst>
                    <c:strCache>
                      <c:ptCount val="1"/>
                      <c:pt idx="0">
                        <c:v>Work-Wrench Hours 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WindowVsTime!$B$73:$N$73</c15:sqref>
                        </c15:formulaRef>
                      </c:ext>
                    </c:extLst>
                    <c:numCache>
                      <c:formatCode>#,##0</c:formatCode>
                      <c:ptCount val="13"/>
                      <c:pt idx="0">
                        <c:v>27008.976388888899</c:v>
                      </c:pt>
                      <c:pt idx="1">
                        <c:v>29664.017500000056</c:v>
                      </c:pt>
                      <c:pt idx="2">
                        <c:v>28707.663888888936</c:v>
                      </c:pt>
                      <c:pt idx="3">
                        <c:v>29257.427777777815</c:v>
                      </c:pt>
                      <c:pt idx="4">
                        <c:v>27658.561111111067</c:v>
                      </c:pt>
                      <c:pt idx="5">
                        <c:v>36325.390277777806</c:v>
                      </c:pt>
                      <c:pt idx="6">
                        <c:v>33485.468055555568</c:v>
                      </c:pt>
                      <c:pt idx="7">
                        <c:v>35613.086666666713</c:v>
                      </c:pt>
                      <c:pt idx="8">
                        <c:v>35439.966388888839</c:v>
                      </c:pt>
                      <c:pt idx="9">
                        <c:v>38559.525833333348</c:v>
                      </c:pt>
                      <c:pt idx="10">
                        <c:v>43134.322222222349</c:v>
                      </c:pt>
                      <c:pt idx="11">
                        <c:v>48871.820277777704</c:v>
                      </c:pt>
                      <c:pt idx="12">
                        <c:v>47534.160555555529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9087-40E5-9A03-6638B41E7A0F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WindowVsTime!$A$75</c15:sqref>
                        </c15:formulaRef>
                      </c:ext>
                    </c:extLst>
                    <c:strCache>
                      <c:ptCount val="1"/>
                      <c:pt idx="0">
                        <c:v>% Piggyback Requests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WindowVsTime!$B$75:$N$75</c15:sqref>
                        </c15:formulaRef>
                      </c:ext>
                    </c:extLst>
                    <c:numCache>
                      <c:formatCode>0.00%</c:formatCode>
                      <c:ptCount val="13"/>
                      <c:pt idx="0">
                        <c:v>7.3130101615858742E-2</c:v>
                      </c:pt>
                      <c:pt idx="1">
                        <c:v>8.3666724647764826E-2</c:v>
                      </c:pt>
                      <c:pt idx="2">
                        <c:v>0.11690677264447756</c:v>
                      </c:pt>
                      <c:pt idx="3">
                        <c:v>8.7634171445375678E-2</c:v>
                      </c:pt>
                      <c:pt idx="4">
                        <c:v>8.5950145678213019E-2</c:v>
                      </c:pt>
                      <c:pt idx="5">
                        <c:v>0.10586319218241043</c:v>
                      </c:pt>
                      <c:pt idx="6">
                        <c:v>0.11116512720790796</c:v>
                      </c:pt>
                      <c:pt idx="7">
                        <c:v>0.11978924531225786</c:v>
                      </c:pt>
                      <c:pt idx="8">
                        <c:v>8.4154774165072832E-2</c:v>
                      </c:pt>
                      <c:pt idx="9">
                        <c:v>0.1171340399838991</c:v>
                      </c:pt>
                      <c:pt idx="10">
                        <c:v>0.12283640424343942</c:v>
                      </c:pt>
                      <c:pt idx="11">
                        <c:v>0.14699849582934499</c:v>
                      </c:pt>
                      <c:pt idx="12">
                        <c:v>0.14919778077672816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9087-40E5-9A03-6638B41E7A0F}"/>
                  </c:ext>
                </c:extLst>
              </c15:ser>
            </c15:filteredLineSeries>
          </c:ext>
        </c:extLst>
      </c:lineChart>
      <c:catAx>
        <c:axId val="437137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Bahnschrift" panose="020B0502040204020203"/>
                <a:ea typeface="+mn-ea"/>
                <a:cs typeface="+mn-cs"/>
              </a:defRPr>
            </a:pPr>
            <a:endParaRPr lang="en-US"/>
          </a:p>
        </c:txPr>
        <c:crossAx val="437139752"/>
        <c:crosses val="autoZero"/>
        <c:auto val="1"/>
        <c:lblAlgn val="ctr"/>
        <c:lblOffset val="100"/>
        <c:noMultiLvlLbl val="0"/>
      </c:catAx>
      <c:valAx>
        <c:axId val="437139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" panose="020B0502040204020203"/>
                  </a:rPr>
                  <a:t>Percentage of Requests</a:t>
                </a:r>
              </a:p>
            </c:rich>
          </c:tx>
          <c:layout>
            <c:manualLayout>
              <c:xMode val="edge"/>
              <c:yMode val="edge"/>
              <c:x val="1.6937669376693768E-3"/>
              <c:y val="0.20861552462192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Bahnschrift" panose="020B0502040204020203"/>
                <a:ea typeface="+mn-ea"/>
                <a:cs typeface="+mn-cs"/>
              </a:defRPr>
            </a:pPr>
            <a:endParaRPr lang="en-US"/>
          </a:p>
        </c:txPr>
        <c:crossAx val="437137400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85280344768727"/>
          <c:y val="0.13777860326894503"/>
          <c:w val="0.79558784576883634"/>
          <c:h val="0.71401732751459557"/>
        </c:manualLayout>
      </c:layout>
      <c:lineChart>
        <c:grouping val="standard"/>
        <c:varyColors val="0"/>
        <c:ser>
          <c:idx val="0"/>
          <c:order val="0"/>
          <c:tx>
            <c:strRef>
              <c:f>WindowVsTime!$A$70</c:f>
              <c:strCache>
                <c:ptCount val="1"/>
                <c:pt idx="0">
                  <c:v>Average Wrench Time</c:v>
                </c:pt>
              </c:strCache>
            </c:strRef>
          </c:tx>
          <c:spPr>
            <a:ln w="47625" cap="rnd">
              <a:solidFill>
                <a:srgbClr val="FF6F6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6F61"/>
              </a:solidFill>
              <a:ln w="9525">
                <a:solidFill>
                  <a:srgbClr val="FF6F61"/>
                </a:solidFill>
              </a:ln>
              <a:effectLst/>
            </c:spPr>
          </c:marker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Bahnschrift" panose="020B050204020402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57D-4542-A943-D166685D8460}"/>
                </c:ext>
              </c:extLst>
            </c:dLbl>
            <c:dLbl>
              <c:idx val="5"/>
              <c:layout>
                <c:manualLayout>
                  <c:x val="-1.1827012710779251E-2"/>
                  <c:y val="-3.677239163581549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Bahnschrift" panose="020B050204020402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57D-4542-A943-D166685D8460}"/>
                </c:ext>
              </c:extLst>
            </c:dLbl>
            <c:dLbl>
              <c:idx val="8"/>
              <c:layout>
                <c:manualLayout>
                  <c:x val="-1.1827012710779251E-2"/>
                  <c:y val="3.67723916358154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Bahnschrift" panose="020B050204020402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57D-4542-A943-D166685D8460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Bahnschrift" panose="020B050204020402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57D-4542-A943-D166685D84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WindowVsTime!$B$68:$N$69</c:f>
              <c:multiLvlStrCache>
                <c:ptCount val="13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  <c:pt idx="3">
                    <c:v>Q4</c:v>
                  </c:pt>
                  <c:pt idx="4">
                    <c:v>Q1</c:v>
                  </c:pt>
                  <c:pt idx="5">
                    <c:v>Q2</c:v>
                  </c:pt>
                  <c:pt idx="6">
                    <c:v>Q3</c:v>
                  </c:pt>
                  <c:pt idx="7">
                    <c:v>Q4</c:v>
                  </c:pt>
                  <c:pt idx="8">
                    <c:v>Q1</c:v>
                  </c:pt>
                  <c:pt idx="9">
                    <c:v>Q2</c:v>
                  </c:pt>
                  <c:pt idx="10">
                    <c:v>Q3</c:v>
                  </c:pt>
                  <c:pt idx="11">
                    <c:v>Q4</c:v>
                  </c:pt>
                  <c:pt idx="12">
                    <c:v>Q1</c:v>
                  </c:pt>
                </c:lvl>
                <c:lvl>
                  <c:pt idx="0">
                    <c:v>FY16</c:v>
                  </c:pt>
                  <c:pt idx="4">
                    <c:v>FY17</c:v>
                  </c:pt>
                  <c:pt idx="8">
                    <c:v>FY18</c:v>
                  </c:pt>
                  <c:pt idx="12">
                    <c:v>FY19</c:v>
                  </c:pt>
                </c:lvl>
              </c:multiLvlStrCache>
            </c:multiLvlStrRef>
          </c:cat>
          <c:val>
            <c:numRef>
              <c:f>WindowVsTime!$B$70:$N$70</c:f>
              <c:numCache>
                <c:formatCode>0.00</c:formatCode>
                <c:ptCount val="13"/>
                <c:pt idx="0">
                  <c:v>1.8564119744019252</c:v>
                </c:pt>
                <c:pt idx="1">
                  <c:v>1.9027984937545896</c:v>
                </c:pt>
                <c:pt idx="2">
                  <c:v>1.940994551625578</c:v>
                </c:pt>
                <c:pt idx="3">
                  <c:v>1.8760624522459479</c:v>
                </c:pt>
                <c:pt idx="4">
                  <c:v>1.9684006363191398</c:v>
                </c:pt>
                <c:pt idx="5">
                  <c:v>2.000822226261159</c:v>
                </c:pt>
                <c:pt idx="6">
                  <c:v>1.9536913727044536</c:v>
                </c:pt>
                <c:pt idx="7">
                  <c:v>1.9546442984715748</c:v>
                </c:pt>
                <c:pt idx="8">
                  <c:v>1.9044984295249299</c:v>
                </c:pt>
                <c:pt idx="9">
                  <c:v>1.9253410796008734</c:v>
                </c:pt>
                <c:pt idx="10">
                  <c:v>2.0379889956898136</c:v>
                </c:pt>
                <c:pt idx="11">
                  <c:v>2.0596375111111089</c:v>
                </c:pt>
                <c:pt idx="12">
                  <c:v>2.1294112962962983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26-4B65-A8B6-0FED04593A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7129168"/>
        <c:axId val="437133480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WindowVsTime!$A$71</c15:sqref>
                        </c15:formulaRef>
                      </c:ext>
                    </c:extLst>
                    <c:strCache>
                      <c:ptCount val="1"/>
                      <c:pt idx="0">
                        <c:v>Average Wrench Window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multiLvlStrRef>
                    <c:extLst>
                      <c:ext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WindowVsTime!$B$71:$N$71</c15:sqref>
                        </c15:formulaRef>
                      </c:ext>
                    </c:extLst>
                    <c:numCache>
                      <c:formatCode>0.00</c:formatCode>
                      <c:ptCount val="13"/>
                      <c:pt idx="0">
                        <c:v>2.2008035906025882</c:v>
                      </c:pt>
                      <c:pt idx="1">
                        <c:v>2.1880163686831526</c:v>
                      </c:pt>
                      <c:pt idx="2">
                        <c:v>2.2812991246873948</c:v>
                      </c:pt>
                      <c:pt idx="3">
                        <c:v>2.2332263642578551</c:v>
                      </c:pt>
                      <c:pt idx="4">
                        <c:v>2.5342694566813528</c:v>
                      </c:pt>
                      <c:pt idx="5">
                        <c:v>2.5743934528858121</c:v>
                      </c:pt>
                      <c:pt idx="6">
                        <c:v>2.5326257321530745</c:v>
                      </c:pt>
                      <c:pt idx="7">
                        <c:v>2.6347707367336435</c:v>
                      </c:pt>
                      <c:pt idx="8">
                        <c:v>2.7472315469179374</c:v>
                      </c:pt>
                      <c:pt idx="9">
                        <c:v>2.6382456485857957</c:v>
                      </c:pt>
                      <c:pt idx="10">
                        <c:v>2.6419136438189033</c:v>
                      </c:pt>
                      <c:pt idx="11">
                        <c:v>2.6061959999999971</c:v>
                      </c:pt>
                      <c:pt idx="12">
                        <c:v>2.7474931481481453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BE26-4B65-A8B6-0FED04593AAA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WindowVsTime!$A$72</c15:sqref>
                        </c15:formulaRef>
                      </c:ext>
                    </c:extLst>
                    <c:strCache>
                      <c:ptCount val="1"/>
                      <c:pt idx="0">
                        <c:v>LWC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WindowVsTime!$B$72:$N$72</c15:sqref>
                        </c15:formulaRef>
                      </c:ext>
                    </c:extLst>
                    <c:numCache>
                      <c:formatCode>0.00%</c:formatCode>
                      <c:ptCount val="13"/>
                      <c:pt idx="0">
                        <c:v>0.20864820910276247</c:v>
                      </c:pt>
                      <c:pt idx="1">
                        <c:v>0.19680125761937453</c:v>
                      </c:pt>
                      <c:pt idx="2">
                        <c:v>0.20229196501734942</c:v>
                      </c:pt>
                      <c:pt idx="3">
                        <c:v>0.20747960300917684</c:v>
                      </c:pt>
                      <c:pt idx="4">
                        <c:v>0.24316686676786953</c:v>
                      </c:pt>
                      <c:pt idx="5">
                        <c:v>0.23805467015623963</c:v>
                      </c:pt>
                      <c:pt idx="6">
                        <c:v>0.24497563184294965</c:v>
                      </c:pt>
                      <c:pt idx="7">
                        <c:v>0.26544493568696664</c:v>
                      </c:pt>
                      <c:pt idx="8">
                        <c:v>0.29729323844890226</c:v>
                      </c:pt>
                      <c:pt idx="9">
                        <c:v>0.26187996920504114</c:v>
                      </c:pt>
                      <c:pt idx="10">
                        <c:v>0.24409817967608577</c:v>
                      </c:pt>
                      <c:pt idx="11">
                        <c:v>0.22566687554161807</c:v>
                      </c:pt>
                      <c:pt idx="12">
                        <c:v>0.22873223700732001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BE26-4B65-A8B6-0FED04593AAA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WindowVsTime!$A$73</c15:sqref>
                        </c15:formulaRef>
                      </c:ext>
                    </c:extLst>
                    <c:strCache>
                      <c:ptCount val="1"/>
                      <c:pt idx="0">
                        <c:v>Work-Wrench Hours 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WindowVsTime!$B$73:$N$73</c15:sqref>
                        </c15:formulaRef>
                      </c:ext>
                    </c:extLst>
                    <c:numCache>
                      <c:formatCode>#,##0</c:formatCode>
                      <c:ptCount val="13"/>
                      <c:pt idx="0">
                        <c:v>27008.976388888899</c:v>
                      </c:pt>
                      <c:pt idx="1">
                        <c:v>29664.017500000056</c:v>
                      </c:pt>
                      <c:pt idx="2">
                        <c:v>28707.663888888936</c:v>
                      </c:pt>
                      <c:pt idx="3">
                        <c:v>29257.427777777815</c:v>
                      </c:pt>
                      <c:pt idx="4">
                        <c:v>27658.561111111067</c:v>
                      </c:pt>
                      <c:pt idx="5">
                        <c:v>36325.390277777806</c:v>
                      </c:pt>
                      <c:pt idx="6">
                        <c:v>33485.468055555568</c:v>
                      </c:pt>
                      <c:pt idx="7">
                        <c:v>35613.086666666713</c:v>
                      </c:pt>
                      <c:pt idx="8">
                        <c:v>35439.966388888839</c:v>
                      </c:pt>
                      <c:pt idx="9">
                        <c:v>38559.525833333348</c:v>
                      </c:pt>
                      <c:pt idx="10">
                        <c:v>43134.322222222349</c:v>
                      </c:pt>
                      <c:pt idx="11">
                        <c:v>48871.820277777704</c:v>
                      </c:pt>
                      <c:pt idx="12">
                        <c:v>47534.160555555529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E26-4B65-A8B6-0FED04593AAA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WindowVsTime!$A$74</c15:sqref>
                        </c15:formulaRef>
                      </c:ext>
                    </c:extLst>
                    <c:strCache>
                      <c:ptCount val="1"/>
                      <c:pt idx="0">
                        <c:v>% Emergency Requests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WindowVsTime!$B$74:$N$74</c15:sqref>
                        </c15:formulaRef>
                      </c:ext>
                    </c:extLst>
                    <c:numCache>
                      <c:formatCode>0.00%</c:formatCode>
                      <c:ptCount val="13"/>
                      <c:pt idx="0">
                        <c:v>0.13509911710811262</c:v>
                      </c:pt>
                      <c:pt idx="1">
                        <c:v>0.12906592450861018</c:v>
                      </c:pt>
                      <c:pt idx="2">
                        <c:v>0.11773472429210134</c:v>
                      </c:pt>
                      <c:pt idx="3">
                        <c:v>0.12454050874871342</c:v>
                      </c:pt>
                      <c:pt idx="4">
                        <c:v>0.16558756879248948</c:v>
                      </c:pt>
                      <c:pt idx="5">
                        <c:v>0.14364820846905538</c:v>
                      </c:pt>
                      <c:pt idx="6">
                        <c:v>0.12623561821422785</c:v>
                      </c:pt>
                      <c:pt idx="7">
                        <c:v>9.3289942662327596E-2</c:v>
                      </c:pt>
                      <c:pt idx="8">
                        <c:v>7.7239958805355308E-2</c:v>
                      </c:pt>
                      <c:pt idx="9">
                        <c:v>4.7766000268348319E-2</c:v>
                      </c:pt>
                      <c:pt idx="10">
                        <c:v>3.0709101060859854E-2</c:v>
                      </c:pt>
                      <c:pt idx="11">
                        <c:v>4.0202379324490632E-2</c:v>
                      </c:pt>
                      <c:pt idx="12">
                        <c:v>3.763682711051132E-2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BE26-4B65-A8B6-0FED04593AAA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WindowVsTime!$A$75</c15:sqref>
                        </c15:formulaRef>
                      </c:ext>
                    </c:extLst>
                    <c:strCache>
                      <c:ptCount val="1"/>
                      <c:pt idx="0">
                        <c:v>% Piggyback Requests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WindowVsTime!$B$75:$N$75</c15:sqref>
                        </c15:formulaRef>
                      </c:ext>
                    </c:extLst>
                    <c:numCache>
                      <c:formatCode>0.00%</c:formatCode>
                      <c:ptCount val="13"/>
                      <c:pt idx="0">
                        <c:v>7.3130101615858742E-2</c:v>
                      </c:pt>
                      <c:pt idx="1">
                        <c:v>8.3666724647764826E-2</c:v>
                      </c:pt>
                      <c:pt idx="2">
                        <c:v>0.11690677264447756</c:v>
                      </c:pt>
                      <c:pt idx="3">
                        <c:v>8.7634171445375678E-2</c:v>
                      </c:pt>
                      <c:pt idx="4">
                        <c:v>8.5950145678213019E-2</c:v>
                      </c:pt>
                      <c:pt idx="5">
                        <c:v>0.10586319218241043</c:v>
                      </c:pt>
                      <c:pt idx="6">
                        <c:v>0.11116512720790796</c:v>
                      </c:pt>
                      <c:pt idx="7">
                        <c:v>0.11978924531225786</c:v>
                      </c:pt>
                      <c:pt idx="8">
                        <c:v>8.4154774165072832E-2</c:v>
                      </c:pt>
                      <c:pt idx="9">
                        <c:v>0.1171340399838991</c:v>
                      </c:pt>
                      <c:pt idx="10">
                        <c:v>0.12283640424343942</c:v>
                      </c:pt>
                      <c:pt idx="11">
                        <c:v>0.14699849582934499</c:v>
                      </c:pt>
                      <c:pt idx="12">
                        <c:v>0.14919778077672816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BE26-4B65-A8B6-0FED04593AAA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WindowVsTime!$A$76</c15:sqref>
                        </c15:formulaRef>
                      </c:ext>
                    </c:extLst>
                    <c:strCache>
                      <c:ptCount val="1"/>
                      <c:pt idx="0">
                        <c:v>Average Crew Size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WindowVsTime!$B$76:$N$76</c15:sqref>
                        </c15:formulaRef>
                      </c:ext>
                    </c:extLst>
                    <c:numCache>
                      <c:formatCode>0.00</c:formatCode>
                      <c:ptCount val="13"/>
                      <c:pt idx="0">
                        <c:v>5.4410514109006574</c:v>
                      </c:pt>
                      <c:pt idx="1">
                        <c:v>5.5683321087435713</c:v>
                      </c:pt>
                      <c:pt idx="2">
                        <c:v>5.729501607717042</c:v>
                      </c:pt>
                      <c:pt idx="3">
                        <c:v>5.5059717698154182</c:v>
                      </c:pt>
                      <c:pt idx="4">
                        <c:v>5.4885863035642775</c:v>
                      </c:pt>
                      <c:pt idx="5">
                        <c:v>6.2446383133406034</c:v>
                      </c:pt>
                      <c:pt idx="6">
                        <c:v>6.4565992865636144</c:v>
                      </c:pt>
                      <c:pt idx="7">
                        <c:v>6.641808346213292</c:v>
                      </c:pt>
                      <c:pt idx="8">
                        <c:v>6.276325088339223</c:v>
                      </c:pt>
                      <c:pt idx="9">
                        <c:v>6.4348413234301152</c:v>
                      </c:pt>
                      <c:pt idx="10">
                        <c:v>6.886371438379677</c:v>
                      </c:pt>
                      <c:pt idx="11">
                        <c:v>7.2496</c:v>
                      </c:pt>
                      <c:pt idx="12">
                        <c:v>7.136333333333333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BE26-4B65-A8B6-0FED04593AAA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WindowVsTime!$A$77</c15:sqref>
                        </c15:formulaRef>
                      </c:ext>
                    </c:extLst>
                    <c:strCache>
                      <c:ptCount val="1"/>
                      <c:pt idx="0">
                        <c:v>Total # of Crews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WindowVsTime!$B$77:$N$77</c15:sqref>
                        </c15:formulaRef>
                      </c:ext>
                    </c:extLst>
                    <c:numCache>
                      <c:formatCode>#,##0</c:formatCode>
                      <c:ptCount val="13"/>
                      <c:pt idx="0">
                        <c:v>2587</c:v>
                      </c:pt>
                      <c:pt idx="1">
                        <c:v>2722</c:v>
                      </c:pt>
                      <c:pt idx="2">
                        <c:v>2488</c:v>
                      </c:pt>
                      <c:pt idx="3">
                        <c:v>2763</c:v>
                      </c:pt>
                      <c:pt idx="4">
                        <c:v>2497</c:v>
                      </c:pt>
                      <c:pt idx="5">
                        <c:v>2751</c:v>
                      </c:pt>
                      <c:pt idx="6">
                        <c:v>2523</c:v>
                      </c:pt>
                      <c:pt idx="7">
                        <c:v>2588</c:v>
                      </c:pt>
                      <c:pt idx="8">
                        <c:v>2830</c:v>
                      </c:pt>
                      <c:pt idx="9">
                        <c:v>2962</c:v>
                      </c:pt>
                      <c:pt idx="10">
                        <c:v>2913</c:v>
                      </c:pt>
                      <c:pt idx="11">
                        <c:v>3125</c:v>
                      </c:pt>
                      <c:pt idx="12">
                        <c:v>3000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BE26-4B65-A8B6-0FED04593AAA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WindowVsTime!$A$78</c15:sqref>
                        </c15:formulaRef>
                      </c:ext>
                    </c:extLst>
                    <c:strCache>
                      <c:ptCount val="1"/>
                      <c:pt idx="0">
                        <c:v>Average # of Crews Per Night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WindowVsTime!$B$68:$N$69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  <c:pt idx="3">
                          <c:v>Q4</c:v>
                        </c:pt>
                        <c:pt idx="4">
                          <c:v>Q1</c:v>
                        </c:pt>
                        <c:pt idx="5">
                          <c:v>Q2</c:v>
                        </c:pt>
                        <c:pt idx="6">
                          <c:v>Q3</c:v>
                        </c:pt>
                        <c:pt idx="7">
                          <c:v>Q4</c:v>
                        </c:pt>
                        <c:pt idx="8">
                          <c:v>Q1</c:v>
                        </c:pt>
                        <c:pt idx="9">
                          <c:v>Q2</c:v>
                        </c:pt>
                        <c:pt idx="10">
                          <c:v>Q3</c:v>
                        </c:pt>
                        <c:pt idx="11">
                          <c:v>Q4</c:v>
                        </c:pt>
                        <c:pt idx="12">
                          <c:v>Q1</c:v>
                        </c:pt>
                      </c:lvl>
                      <c:lvl>
                        <c:pt idx="0">
                          <c:v>FY16</c:v>
                        </c:pt>
                        <c:pt idx="4">
                          <c:v>FY17</c:v>
                        </c:pt>
                        <c:pt idx="8">
                          <c:v>FY18</c:v>
                        </c:pt>
                        <c:pt idx="12">
                          <c:v>FY19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WindowVsTime!$B$78:$N$78</c15:sqref>
                        </c15:formulaRef>
                      </c:ext>
                    </c:extLst>
                    <c:numCache>
                      <c:formatCode>0.00</c:formatCode>
                      <c:ptCount val="13"/>
                      <c:pt idx="0">
                        <c:v>28.350684931506848</c:v>
                      </c:pt>
                      <c:pt idx="1">
                        <c:v>29.830136986301369</c:v>
                      </c:pt>
                      <c:pt idx="2">
                        <c:v>27.265753424657536</c:v>
                      </c:pt>
                      <c:pt idx="3">
                        <c:v>30.279452054794522</c:v>
                      </c:pt>
                      <c:pt idx="4">
                        <c:v>27.364383561643837</c:v>
                      </c:pt>
                      <c:pt idx="5">
                        <c:v>30.147945205479452</c:v>
                      </c:pt>
                      <c:pt idx="6">
                        <c:v>27.649315068493152</c:v>
                      </c:pt>
                      <c:pt idx="7">
                        <c:v>28.361643835616437</c:v>
                      </c:pt>
                      <c:pt idx="8">
                        <c:v>31.013698630136986</c:v>
                      </c:pt>
                      <c:pt idx="9">
                        <c:v>32.460273972602742</c:v>
                      </c:pt>
                      <c:pt idx="10">
                        <c:v>31.923287671232877</c:v>
                      </c:pt>
                      <c:pt idx="11">
                        <c:v>34.246575342465754</c:v>
                      </c:pt>
                      <c:pt idx="12">
                        <c:v>32.876712328767127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BE26-4B65-A8B6-0FED04593AAA}"/>
                  </c:ext>
                </c:extLst>
              </c15:ser>
            </c15:filteredLineSeries>
          </c:ext>
        </c:extLst>
      </c:lineChart>
      <c:catAx>
        <c:axId val="43712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37133480"/>
        <c:crosses val="autoZero"/>
        <c:auto val="1"/>
        <c:lblAlgn val="ctr"/>
        <c:lblOffset val="100"/>
        <c:noMultiLvlLbl val="0"/>
      </c:catAx>
      <c:valAx>
        <c:axId val="437133480"/>
        <c:scaling>
          <c:orientation val="minMax"/>
          <c:max val="2.2000000000000002"/>
          <c:min val="1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Bahnschrift Condensed" panose="020B0502040204020203" pitchFamily="34" charset="0"/>
                    <a:ea typeface="+mn-ea"/>
                    <a:cs typeface="+mn-cs"/>
                  </a:defRPr>
                </a:pPr>
                <a:r>
                  <a:rPr lang="en-US" sz="2000">
                    <a:latin typeface="Bahnschrift" panose="020B0502040204020203" pitchFamily="34" charset="0"/>
                  </a:rPr>
                  <a:t>Hours</a:t>
                </a:r>
              </a:p>
            </c:rich>
          </c:tx>
          <c:layout>
            <c:manualLayout>
              <c:xMode val="edge"/>
              <c:yMode val="edge"/>
              <c:x val="2.0260244833797208E-3"/>
              <c:y val="0.413544632707507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Bahnschrift Condensed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3712916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  <a:latin typeface="Bahnschrift Condensed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0.64079</cdr:x>
      <cdr:y>0.18478</cdr:y>
    </cdr:from>
    <cdr:to>
      <cdr:x>0.64079</cdr:x>
      <cdr:y>0.85718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3F72B05-8800-4C34-B6C2-561221ADB162}"/>
            </a:ext>
          </a:extLst>
        </cdr:cNvPr>
        <cdr:cNvCxnSpPr/>
      </cdr:nvCxnSpPr>
      <cdr:spPr>
        <a:xfrm xmlns:a="http://schemas.openxmlformats.org/drawingml/2006/main">
          <a:off x="2311710" y="547734"/>
          <a:ext cx="0" cy="1993106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6F61"/>
          </a:solidFill>
          <a:prstDash val="sys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D82FC-7984-48B2-8049-673A5FEA655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13C8C-E408-4C39-8D4D-6A17AB6E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0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3C8C-E408-4C39-8D4D-6A17AB6ECF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3C8C-E408-4C39-8D4D-6A17AB6ECF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0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3C8C-E408-4C39-8D4D-6A17AB6ECF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78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3C8C-E408-4C39-8D4D-6A17AB6ECF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7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3C8C-E408-4C39-8D4D-6A17AB6ECF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94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3C8C-E408-4C39-8D4D-6A17AB6ECF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86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13C8C-E408-4C39-8D4D-6A17AB6EC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304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3C8C-E408-4C39-8D4D-6A17AB6ECF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812-230E-4A70-A316-115F53B25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5304A-B9E7-4771-8059-52CB86471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ACD34-A02C-42CD-919F-C9414D69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99312-4EC8-40B7-B6C4-F91690B19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088F-1F0A-4604-8C88-FE79090B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5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FAA0-B3E2-4D94-BC46-4A0F79FC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3EBA-3123-486C-879D-D20787E69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38419-4A3E-4872-B22B-0B893EC5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8CE3-5483-4505-A95C-48F398464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2C34-034C-476A-946F-3CF4EA39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6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13C376-AC22-4691-BCFA-4E1E2D2B3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95A5C-4D82-4DE8-940C-CAC408E75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547A-4873-45EA-BD73-C7FCAAE4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EFA7F-17FD-4673-A8CF-2C89D283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1C911-9024-4BBD-8A35-04022599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29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mple Tex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DB82D4F-3AD8-4842-A45C-93163F66E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1" y="730371"/>
            <a:ext cx="11658600" cy="968375"/>
          </a:xfrm>
        </p:spPr>
        <p:txBody>
          <a:bodyPr>
            <a:normAutofit/>
          </a:bodyPr>
          <a:lstStyle>
            <a:lvl1pPr algn="l">
              <a:defRPr sz="4000">
                <a:solidFill>
                  <a:srgbClr val="1F4E79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4C74AB-2B3B-434B-9892-DA5D78E98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WASHINGTON METROPOLITAN AREA TRANSIT AUTHORITY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57FF68-72E0-44A5-B586-1DB4B4BC1C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6701" y="1716205"/>
            <a:ext cx="11658600" cy="4480560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lang="en-US" sz="2800" dirty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800100" indent="-342900">
              <a:buFont typeface="Arial" panose="020B0604020202020204" pitchFamily="34" charset="0"/>
              <a:buChar char="•"/>
              <a:defRPr lang="en-US" sz="2400" dirty="0">
                <a:solidFill>
                  <a:schemeClr val="tx1"/>
                </a:solidFill>
                <a:latin typeface="Helvetica"/>
                <a:cs typeface="Helvetica"/>
              </a:defRPr>
            </a:lvl2pPr>
            <a:lvl3pPr marL="1143000" indent="-228600">
              <a:buSzPct val="75000"/>
              <a:buFont typeface="Lucida Grande"/>
              <a:buChar char="—"/>
              <a:defRPr lang="en-US" sz="2000" dirty="0">
                <a:solidFill>
                  <a:schemeClr val="tx1"/>
                </a:solidFill>
                <a:latin typeface="Helvetica"/>
                <a:cs typeface="Helvetica"/>
              </a:defRPr>
            </a:lvl3pPr>
            <a:lvl4pPr marL="1600200" indent="-228600">
              <a:buFont typeface="Franklin Gothic Book" panose="020B0503020102020204" pitchFamily="34" charset="0"/>
              <a:buChar char="–"/>
              <a:defRPr lang="en-US" sz="1800" dirty="0">
                <a:solidFill>
                  <a:schemeClr val="tx1"/>
                </a:solidFill>
                <a:latin typeface="Helvetica"/>
                <a:cs typeface="Helvetica"/>
              </a:defRPr>
            </a:lvl4pPr>
            <a:lvl5pPr>
              <a:defRPr lang="en-US" sz="1800" dirty="0">
                <a:solidFill>
                  <a:schemeClr val="tx1"/>
                </a:solidFill>
                <a:latin typeface="Helvetica"/>
                <a:cs typeface="Helvetica"/>
              </a:defRPr>
            </a:lvl5pPr>
          </a:lstStyle>
          <a:p>
            <a:pPr marL="171450" lvl="0" indent="-171450"/>
            <a:r>
              <a:rPr lang="en-US" dirty="0"/>
              <a:t>Edit Master text styles</a:t>
            </a:r>
          </a:p>
          <a:p>
            <a:pPr marL="628650" lvl="1" indent="-171450"/>
            <a:r>
              <a:rPr lang="en-US" dirty="0"/>
              <a:t>Second level</a:t>
            </a:r>
          </a:p>
          <a:p>
            <a:pPr marL="1085850" lvl="2" indent="-171450"/>
            <a:r>
              <a:rPr lang="en-US" dirty="0"/>
              <a:t> Third level</a:t>
            </a:r>
          </a:p>
          <a:p>
            <a:pPr marL="1543050" lvl="3" indent="-171450"/>
            <a:r>
              <a:rPr lang="en-US" dirty="0"/>
              <a:t>Fourth level</a:t>
            </a:r>
          </a:p>
          <a:p>
            <a:pPr marL="2000250" lvl="4" indent="-171450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6770" y="0"/>
            <a:ext cx="6859786" cy="4445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baseline="0">
                <a:solidFill>
                  <a:schemeClr val="bg1"/>
                </a:solidFill>
                <a:effectLst>
                  <a:outerShdw blurRad="2286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Name of Section</a:t>
            </a:r>
          </a:p>
        </p:txBody>
      </p:sp>
    </p:spTree>
    <p:extLst>
      <p:ext uri="{BB962C8B-B14F-4D97-AF65-F5344CB8AC3E}">
        <p14:creationId xmlns:p14="http://schemas.microsoft.com/office/powerpoint/2010/main" val="344837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17EB-B27F-41F7-9617-0886AFD7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DA21-0FD6-4AC6-8F12-11FF4111E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43B11-C7DD-4ACA-9516-2106F383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6D42F-9507-4023-BB02-332DCB85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067EC-66BB-4836-B0C7-030C161B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57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522D-5488-401F-B880-89A0F44D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F96DA-0136-4C96-8B5F-FA3063491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BFD7F-23F3-40A5-98BC-251E8E6C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240D8-7885-4424-AEA8-E7248D2D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E2D1-E589-44B1-AF19-472147BE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08E8-5062-4DE4-80A1-484EC272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0962-F0CA-457E-97C1-7EE38B493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7667C-430E-4069-975F-877452B92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5E648-ABAA-492D-BB93-EBBB5408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8A0D0-740D-4065-9766-110967E1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26B6C-6A44-48CA-BCE6-1F3278CF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6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E1CB-333E-4B7A-9BA4-3041256C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651E2-EFB9-4B5A-8724-925F9DC98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5A752-C54C-427F-B145-996F74819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6E283-ECEB-4ECD-9D73-884243942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937F5-4153-405F-8541-B1C458300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7009B6-577B-403A-A90A-1E02D1B4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61A534-F9EE-4336-970E-CD8825C3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D65E4-DC03-435F-B351-CE0EA09B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3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8447-92F2-4BA7-AB28-8B3F0220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9BFF22-DC24-469F-8EE4-F5A34562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CDD9C-C269-41A9-BA6F-FFF63DC6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A4592-11EB-45F2-BA67-DAAABA86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1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94DD30-74D7-4FB7-9CB6-0E3AE6300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A7773-FB2D-4731-94C5-D0A1647A3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E2FDA-B5AF-4007-BB99-8153ABE3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5459-4AED-42EB-9C3B-F3C09272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14197-2808-4653-B5FE-9BF364863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AD533-A6DF-491F-9A45-0520BB01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313EA-CE77-49A4-99C7-D118103BC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F5F64-9D81-44E6-845C-4697AE8D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C0B7C-D9C3-4604-AD68-D17755AE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06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CF41-A543-4A9A-9685-A27FD9AF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D9AA4-E8F8-4A88-A49F-36F74E229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22718-E1F1-445D-986A-F3ED358F4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9E3F2-762E-4EC1-A438-4C241C76F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43963-273D-47F0-A458-880D99F17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2551A-A658-415D-A47F-00497E0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304D0-DB66-49F2-B1B5-29FC0C96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30079-75A8-43F5-BA31-60D1476C7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9EE9-F86C-4E93-941C-960932FF0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066BB-2837-4DBE-B176-E2E7396B6B90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FA90F-A94D-4E83-8A3C-499516675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128C8-8EAE-498C-9FFF-F5930A230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A1D-5FB8-4802-BE7D-B32A6ACFC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4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ADEF52-4171-42C7-BC1E-14250E844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34791F-CA94-46AE-9A6E-2ADEA1144220}"/>
              </a:ext>
            </a:extLst>
          </p:cNvPr>
          <p:cNvSpPr txBox="1">
            <a:spLocks/>
          </p:cNvSpPr>
          <p:nvPr/>
        </p:nvSpPr>
        <p:spPr>
          <a:xfrm>
            <a:off x="5447899" y="1863437"/>
            <a:ext cx="7172030" cy="156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>
                <a:solidFill>
                  <a:schemeClr val="bg1"/>
                </a:solidFill>
                <a:latin typeface="Bahnschrift" panose="020B0502040204020203" pitchFamily="34" charset="0"/>
              </a:rPr>
              <a:t>Right of Way </a:t>
            </a:r>
          </a:p>
          <a:p>
            <a:pPr algn="l"/>
            <a:r>
              <a:rPr lang="en-US" sz="5400">
                <a:solidFill>
                  <a:schemeClr val="bg1"/>
                </a:solidFill>
                <a:latin typeface="Bahnschrift" panose="020B0502040204020203" pitchFamily="34" charset="0"/>
              </a:rPr>
              <a:t>Work Report</a:t>
            </a:r>
            <a:endParaRPr lang="en-US" sz="5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2EDD65-6930-4D03-BCB0-24AA75FB81E5}"/>
              </a:ext>
            </a:extLst>
          </p:cNvPr>
          <p:cNvSpPr txBox="1">
            <a:spLocks/>
          </p:cNvSpPr>
          <p:nvPr/>
        </p:nvSpPr>
        <p:spPr>
          <a:xfrm>
            <a:off x="5447899" y="3595708"/>
            <a:ext cx="8085772" cy="900112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bg1"/>
                </a:solidFill>
                <a:latin typeface="Bahnschrift" panose="020B0502040204020203" pitchFamily="34" charset="0"/>
              </a:rPr>
              <a:t>Performance Management for Crews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5CD064-FC7C-4C64-9E93-D5458CD24E45}"/>
              </a:ext>
            </a:extLst>
          </p:cNvPr>
          <p:cNvSpPr txBox="1">
            <a:spLocks/>
          </p:cNvSpPr>
          <p:nvPr/>
        </p:nvSpPr>
        <p:spPr>
          <a:xfrm>
            <a:off x="5447899" y="4499420"/>
            <a:ext cx="7675351" cy="995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Bahnschrift Light" panose="020B0502040204020203" pitchFamily="34" charset="0"/>
              </a:rPr>
              <a:t>Washington Metropolitan Area Transit Authority </a:t>
            </a:r>
          </a:p>
          <a:p>
            <a:pPr algn="l"/>
            <a:r>
              <a:rPr lang="en-US" sz="1600">
                <a:solidFill>
                  <a:schemeClr val="bg1"/>
                </a:solidFill>
                <a:latin typeface="Bahnschrift Light" panose="020B0502040204020203" pitchFamily="34" charset="0"/>
              </a:rPr>
              <a:t>January 2019</a:t>
            </a:r>
            <a:endParaRPr lang="en-US" sz="16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9D700-E97A-4AC2-B55C-B69390D433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6" t="36774" r="35454" b="28835"/>
          <a:stretch/>
        </p:blipFill>
        <p:spPr>
          <a:xfrm>
            <a:off x="11351682" y="5913967"/>
            <a:ext cx="596901" cy="7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AFAE36-4E3D-43FF-B897-0E119798F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59166"/>
              </p:ext>
            </p:extLst>
          </p:nvPr>
        </p:nvGraphicFramePr>
        <p:xfrm>
          <a:off x="289560" y="685800"/>
          <a:ext cx="1161288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960">
                  <a:extLst>
                    <a:ext uri="{9D8B030D-6E8A-4147-A177-3AD203B41FA5}">
                      <a16:colId xmlns:a16="http://schemas.microsoft.com/office/drawing/2014/main" val="2524370431"/>
                    </a:ext>
                  </a:extLst>
                </a:gridCol>
                <a:gridCol w="3870960">
                  <a:extLst>
                    <a:ext uri="{9D8B030D-6E8A-4147-A177-3AD203B41FA5}">
                      <a16:colId xmlns:a16="http://schemas.microsoft.com/office/drawing/2014/main" val="1972577027"/>
                    </a:ext>
                  </a:extLst>
                </a:gridCol>
                <a:gridCol w="3870960">
                  <a:extLst>
                    <a:ext uri="{9D8B030D-6E8A-4147-A177-3AD203B41FA5}">
                      <a16:colId xmlns:a16="http://schemas.microsoft.com/office/drawing/2014/main" val="769401693"/>
                    </a:ext>
                  </a:extLst>
                </a:gridCol>
              </a:tblGrid>
              <a:tr h="7128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" panose="020B0502040204020203" pitchFamily="34" charset="0"/>
                        </a:rPr>
                        <a:t>1. Identified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F6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" panose="020B0502040204020203" pitchFamily="34" charset="0"/>
                        </a:rPr>
                        <a:t>2. Partnered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F6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" panose="020B0502040204020203" pitchFamily="34" charset="0"/>
                        </a:rPr>
                        <a:t>3</a:t>
                      </a:r>
                      <a:r>
                        <a:rPr lang="en-US" sz="2800">
                          <a:latin typeface="Bahnschrift" panose="020B0502040204020203" pitchFamily="34" charset="0"/>
                        </a:rPr>
                        <a:t>. </a:t>
                      </a:r>
                      <a:r>
                        <a:rPr lang="en-US" sz="2800" dirty="0">
                          <a:latin typeface="Bahnschrift" panose="020B0502040204020203" pitchFamily="34" charset="0"/>
                        </a:rPr>
                        <a:t>Piloted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F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98307"/>
                  </a:ext>
                </a:extLst>
              </a:tr>
              <a:tr h="3506856">
                <a:tc>
                  <a:txBody>
                    <a:bodyPr/>
                    <a:lstStyle/>
                    <a:p>
                      <a:pPr marL="0" algn="ctr" defTabSz="609468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346720"/>
                  </a:ext>
                </a:extLst>
              </a:tr>
              <a:tr h="126667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ROWWR highlighted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too many emergencies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Business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baseline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owner developed</a:t>
                      </a:r>
                    </a:p>
                    <a:p>
                      <a:pPr algn="ctr"/>
                      <a:r>
                        <a:rPr lang="en-US" baseline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a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better process</a:t>
                      </a:r>
                      <a:endParaRPr lang="en-US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Used </a:t>
                      </a:r>
                      <a:r>
                        <a:rPr lang="en-US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the</a:t>
                      </a:r>
                      <a:r>
                        <a:rPr lang="en-US" baseline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 ROWWR to evaluate</a:t>
                      </a:r>
                    </a:p>
                    <a:p>
                      <a:pPr algn="ctr"/>
                      <a:r>
                        <a:rPr lang="en-US" baseline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the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pilot</a:t>
                      </a:r>
                      <a:endParaRPr lang="en-US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979609"/>
                  </a:ext>
                </a:extLst>
              </a:tr>
            </a:tbl>
          </a:graphicData>
        </a:graphic>
      </p:graphicFrame>
      <p:pic>
        <p:nvPicPr>
          <p:cNvPr id="9" name="Graphic 16" descr="User">
            <a:extLst>
              <a:ext uri="{FF2B5EF4-FFF2-40B4-BE49-F238E27FC236}">
                <a16:creationId xmlns:a16="http://schemas.microsoft.com/office/drawing/2014/main" id="{F13543C1-1E58-4478-999A-E7FBBB330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2404" y="1951892"/>
            <a:ext cx="1748089" cy="1748089"/>
          </a:xfrm>
          <a:prstGeom prst="rect">
            <a:avLst/>
          </a:prstGeom>
        </p:spPr>
      </p:pic>
      <p:pic>
        <p:nvPicPr>
          <p:cNvPr id="10" name="Graphic 16" descr="User">
            <a:extLst>
              <a:ext uri="{FF2B5EF4-FFF2-40B4-BE49-F238E27FC236}">
                <a16:creationId xmlns:a16="http://schemas.microsoft.com/office/drawing/2014/main" id="{89D58A83-DAB0-4F6D-8EAC-FE9F88DDF9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7880" y="2613164"/>
            <a:ext cx="1748089" cy="1748089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F2A161A-05DC-4418-B332-B264EDB565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5800453"/>
              </p:ext>
            </p:extLst>
          </p:nvPr>
        </p:nvGraphicFramePr>
        <p:xfrm>
          <a:off x="7965281" y="1417505"/>
          <a:ext cx="3607593" cy="321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35E1EEB-0F74-48D6-9183-CF737D5116B3}"/>
              </a:ext>
            </a:extLst>
          </p:cNvPr>
          <p:cNvGrpSpPr/>
          <p:nvPr/>
        </p:nvGrpSpPr>
        <p:grpSpPr>
          <a:xfrm>
            <a:off x="2034" y="2000390"/>
            <a:ext cx="4242077" cy="2630619"/>
            <a:chOff x="2034" y="2000390"/>
            <a:chExt cx="4242077" cy="2630619"/>
          </a:xfrm>
        </p:grpSpPr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53EC565D-2C5F-4BFE-9A01-1E0E7ADFB3C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36373005"/>
                </p:ext>
              </p:extLst>
            </p:nvPr>
          </p:nvGraphicFramePr>
          <p:xfrm>
            <a:off x="2034" y="2000390"/>
            <a:ext cx="4242077" cy="26306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6B79F2-BA97-4BA3-B090-91C46B09DBA6}"/>
                </a:ext>
              </a:extLst>
            </p:cNvPr>
            <p:cNvSpPr/>
            <p:nvPr/>
          </p:nvSpPr>
          <p:spPr>
            <a:xfrm>
              <a:off x="2238445" y="2203522"/>
              <a:ext cx="44842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Arial Black" panose="020B0A04020102020204" pitchFamily="34" charset="0"/>
                </a:rPr>
                <a:t>!</a:t>
              </a:r>
              <a:endParaRPr lang="en-US" sz="3600">
                <a:solidFill>
                  <a:srgbClr val="FF6F6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42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77643E4-E196-4D84-A046-D53F6C1D36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834518"/>
              </p:ext>
            </p:extLst>
          </p:nvPr>
        </p:nvGraphicFramePr>
        <p:xfrm>
          <a:off x="434884" y="1046875"/>
          <a:ext cx="7498080" cy="5120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2EDD65-6930-4D03-BCB0-24AA75FB81E5}"/>
              </a:ext>
            </a:extLst>
          </p:cNvPr>
          <p:cNvSpPr txBox="1">
            <a:spLocks/>
          </p:cNvSpPr>
          <p:nvPr/>
        </p:nvSpPr>
        <p:spPr>
          <a:xfrm>
            <a:off x="190246" y="146763"/>
            <a:ext cx="9857660" cy="900112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Four innovative uses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5EC35F-5490-42A4-B625-89444C405A06}"/>
              </a:ext>
            </a:extLst>
          </p:cNvPr>
          <p:cNvSpPr/>
          <p:nvPr/>
        </p:nvSpPr>
        <p:spPr>
          <a:xfrm>
            <a:off x="8405525" y="6680"/>
            <a:ext cx="3786475" cy="6851320"/>
          </a:xfrm>
          <a:prstGeom prst="rect">
            <a:avLst/>
          </a:prstGeom>
          <a:solidFill>
            <a:srgbClr val="2D3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003091C-54A3-450B-B9C5-03FA215F2C60}"/>
              </a:ext>
            </a:extLst>
          </p:cNvPr>
          <p:cNvSpPr txBox="1">
            <a:spLocks/>
          </p:cNvSpPr>
          <p:nvPr/>
        </p:nvSpPr>
        <p:spPr>
          <a:xfrm>
            <a:off x="8625967" y="2438831"/>
            <a:ext cx="3345589" cy="1987016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Dramatically fewer emergency requests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003091C-54A3-450B-B9C5-03FA215F2C60}"/>
              </a:ext>
            </a:extLst>
          </p:cNvPr>
          <p:cNvSpPr txBox="1">
            <a:spLocks/>
          </p:cNvSpPr>
          <p:nvPr/>
        </p:nvSpPr>
        <p:spPr>
          <a:xfrm>
            <a:off x="-81" y="248590"/>
            <a:ext cx="8405525" cy="592060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>
                <a:solidFill>
                  <a:srgbClr val="FF6F61"/>
                </a:solidFill>
                <a:latin typeface="Bahnschrift" panose="020B0502040204020203" pitchFamily="34" charset="0"/>
              </a:rPr>
              <a:t>Emergency requests</a:t>
            </a:r>
            <a:endParaRPr lang="en-US" sz="3200" dirty="0">
              <a:solidFill>
                <a:srgbClr val="FF6F6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2C1C39-45C6-4407-8375-08D1969D8A81}"/>
              </a:ext>
            </a:extLst>
          </p:cNvPr>
          <p:cNvCxnSpPr/>
          <p:nvPr/>
        </p:nvCxnSpPr>
        <p:spPr>
          <a:xfrm>
            <a:off x="3436592" y="1146339"/>
            <a:ext cx="0" cy="457200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C692A-94EC-4377-9DEA-BBD283040694}"/>
              </a:ext>
            </a:extLst>
          </p:cNvPr>
          <p:cNvCxnSpPr/>
          <p:nvPr/>
        </p:nvCxnSpPr>
        <p:spPr>
          <a:xfrm>
            <a:off x="5406037" y="1146339"/>
            <a:ext cx="0" cy="457200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222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5EA1DC-5AFE-460B-A004-464C978039A3}"/>
              </a:ext>
            </a:extLst>
          </p:cNvPr>
          <p:cNvSpPr/>
          <p:nvPr/>
        </p:nvSpPr>
        <p:spPr>
          <a:xfrm>
            <a:off x="596766" y="2522439"/>
            <a:ext cx="1120380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>
                <a:solidFill>
                  <a:srgbClr val="FF6F61"/>
                </a:solidFill>
                <a:latin typeface="Bahnschrift" panose="020B0502040204020203" pitchFamily="34" charset="0"/>
              </a:rPr>
              <a:t>Example 2 </a:t>
            </a:r>
          </a:p>
          <a:p>
            <a:pPr algn="ctr"/>
            <a:r>
              <a:rPr lang="en-US" sz="3200">
                <a:solidFill>
                  <a:srgbClr val="2D3847"/>
                </a:solidFill>
                <a:latin typeface="Bahnschrift" panose="020B0502040204020203" pitchFamily="34" charset="0"/>
              </a:rPr>
              <a:t>Motivating/encouraging departments and effecting change</a:t>
            </a:r>
          </a:p>
          <a:p>
            <a:pPr algn="ctr"/>
            <a:endParaRPr lang="en-US" sz="3200">
              <a:solidFill>
                <a:srgbClr val="FF6F6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73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AFAE36-4E3D-43FF-B897-0E119798F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67654"/>
              </p:ext>
            </p:extLst>
          </p:nvPr>
        </p:nvGraphicFramePr>
        <p:xfrm>
          <a:off x="289560" y="685800"/>
          <a:ext cx="1161288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020">
                  <a:extLst>
                    <a:ext uri="{9D8B030D-6E8A-4147-A177-3AD203B41FA5}">
                      <a16:colId xmlns:a16="http://schemas.microsoft.com/office/drawing/2014/main" val="2524370431"/>
                    </a:ext>
                  </a:extLst>
                </a:gridCol>
                <a:gridCol w="3936863">
                  <a:extLst>
                    <a:ext uri="{9D8B030D-6E8A-4147-A177-3AD203B41FA5}">
                      <a16:colId xmlns:a16="http://schemas.microsoft.com/office/drawing/2014/main" val="1972577027"/>
                    </a:ext>
                  </a:extLst>
                </a:gridCol>
                <a:gridCol w="3913997">
                  <a:extLst>
                    <a:ext uri="{9D8B030D-6E8A-4147-A177-3AD203B41FA5}">
                      <a16:colId xmlns:a16="http://schemas.microsoft.com/office/drawing/2014/main" val="769401693"/>
                    </a:ext>
                  </a:extLst>
                </a:gridCol>
              </a:tblGrid>
              <a:tr h="71287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Bahnschrift" panose="020B0502040204020203" pitchFamily="34" charset="0"/>
                        </a:rPr>
                        <a:t>1. Partnered</a:t>
                      </a:r>
                      <a:endParaRPr lang="en-US" sz="2800" dirty="0"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F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Bahnschrift" panose="020B0502040204020203" pitchFamily="34" charset="0"/>
                        </a:rPr>
                        <a:t>2. Introduced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F6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" panose="020B0502040204020203" pitchFamily="34" charset="0"/>
                        </a:rPr>
                        <a:t>3</a:t>
                      </a:r>
                      <a:r>
                        <a:rPr lang="en-US" sz="2800">
                          <a:latin typeface="Bahnschrift" panose="020B0502040204020203" pitchFamily="34" charset="0"/>
                        </a:rPr>
                        <a:t>. Influenced</a:t>
                      </a:r>
                      <a:endParaRPr lang="en-US" sz="2800" dirty="0"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F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98307"/>
                  </a:ext>
                </a:extLst>
              </a:tr>
              <a:tr h="3506856">
                <a:tc>
                  <a:txBody>
                    <a:bodyPr/>
                    <a:lstStyle/>
                    <a:p>
                      <a:pPr marL="0" algn="ctr" defTabSz="609468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346720"/>
                  </a:ext>
                </a:extLst>
              </a:tr>
              <a:tr h="126667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Shared data possibilities with managers and asked: What’s most useful for YOUR teams?</a:t>
                      </a:r>
                      <a:endParaRPr lang="en-US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A report that’s user-friendly and practical for ALL audiences</a:t>
                      </a:r>
                      <a:endParaRPr lang="en-US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Managers used the custom ROWWR to monitor and encourage teams each month</a:t>
                      </a:r>
                      <a:endParaRPr lang="en-US" baseline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D38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97960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249FA7E-D69F-4197-8291-1B7DAE147275}"/>
              </a:ext>
            </a:extLst>
          </p:cNvPr>
          <p:cNvGrpSpPr/>
          <p:nvPr/>
        </p:nvGrpSpPr>
        <p:grpSpPr>
          <a:xfrm>
            <a:off x="4362450" y="1646068"/>
            <a:ext cx="2957361" cy="2964032"/>
            <a:chOff x="784302" y="1622503"/>
            <a:chExt cx="2746918" cy="2746918"/>
          </a:xfrm>
        </p:grpSpPr>
        <p:pic>
          <p:nvPicPr>
            <p:cNvPr id="25" name="Graphic 24" descr="Upward trend">
              <a:extLst>
                <a:ext uri="{FF2B5EF4-FFF2-40B4-BE49-F238E27FC236}">
                  <a16:creationId xmlns:a16="http://schemas.microsoft.com/office/drawing/2014/main" id="{D9B1680A-78BD-432C-BC46-4070099E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1650" y="2291228"/>
              <a:ext cx="1378744" cy="1117329"/>
            </a:xfrm>
            <a:prstGeom prst="rect">
              <a:avLst/>
            </a:prstGeom>
          </p:spPr>
        </p:pic>
        <p:pic>
          <p:nvPicPr>
            <p:cNvPr id="23" name="Graphic 22" descr="Teacher">
              <a:extLst>
                <a:ext uri="{FF2B5EF4-FFF2-40B4-BE49-F238E27FC236}">
                  <a16:creationId xmlns:a16="http://schemas.microsoft.com/office/drawing/2014/main" id="{D48ADC91-9C0D-4117-885D-EFFF7E012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4302" y="1622503"/>
              <a:ext cx="2746918" cy="274691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270B64-905E-4206-A1E7-D79BC0B1A614}"/>
              </a:ext>
            </a:extLst>
          </p:cNvPr>
          <p:cNvGrpSpPr/>
          <p:nvPr/>
        </p:nvGrpSpPr>
        <p:grpSpPr>
          <a:xfrm>
            <a:off x="1110060" y="1875001"/>
            <a:ext cx="2267844" cy="2506166"/>
            <a:chOff x="862410" y="1880849"/>
            <a:chExt cx="2267844" cy="2506166"/>
          </a:xfrm>
        </p:grpSpPr>
        <p:pic>
          <p:nvPicPr>
            <p:cNvPr id="6" name="Graphic 5" descr="Document">
              <a:extLst>
                <a:ext uri="{FF2B5EF4-FFF2-40B4-BE49-F238E27FC236}">
                  <a16:creationId xmlns:a16="http://schemas.microsoft.com/office/drawing/2014/main" id="{1200091F-40B7-44AC-B0BC-0F722F89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2410" y="1880849"/>
              <a:ext cx="1253083" cy="1253083"/>
            </a:xfrm>
            <a:prstGeom prst="rect">
              <a:avLst/>
            </a:prstGeom>
          </p:spPr>
        </p:pic>
        <p:pic>
          <p:nvPicPr>
            <p:cNvPr id="19" name="Graphic 18" descr="Document">
              <a:extLst>
                <a:ext uri="{FF2B5EF4-FFF2-40B4-BE49-F238E27FC236}">
                  <a16:creationId xmlns:a16="http://schemas.microsoft.com/office/drawing/2014/main" id="{91A89D86-B7C1-4FBD-A013-11C0A6CAE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77171" y="1880849"/>
              <a:ext cx="1253083" cy="1253083"/>
            </a:xfrm>
            <a:prstGeom prst="rect">
              <a:avLst/>
            </a:prstGeom>
          </p:spPr>
        </p:pic>
        <p:pic>
          <p:nvPicPr>
            <p:cNvPr id="20" name="Graphic 19" descr="Document">
              <a:extLst>
                <a:ext uri="{FF2B5EF4-FFF2-40B4-BE49-F238E27FC236}">
                  <a16:creationId xmlns:a16="http://schemas.microsoft.com/office/drawing/2014/main" id="{0085572B-E361-4257-983D-3D436789B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2410" y="3133932"/>
              <a:ext cx="1253083" cy="1253083"/>
            </a:xfrm>
            <a:prstGeom prst="rect">
              <a:avLst/>
            </a:prstGeom>
          </p:spPr>
        </p:pic>
        <p:pic>
          <p:nvPicPr>
            <p:cNvPr id="21" name="Graphic 20" descr="Document">
              <a:extLst>
                <a:ext uri="{FF2B5EF4-FFF2-40B4-BE49-F238E27FC236}">
                  <a16:creationId xmlns:a16="http://schemas.microsoft.com/office/drawing/2014/main" id="{3F8EFE55-67D6-4497-AA38-043466D32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77171" y="3133932"/>
              <a:ext cx="1253083" cy="1253083"/>
            </a:xfrm>
            <a:prstGeom prst="rect">
              <a:avLst/>
            </a:prstGeom>
          </p:spPr>
        </p:pic>
      </p:grp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1EBAD9A0-EFDA-4282-BE2D-B6FF9086B160}"/>
              </a:ext>
            </a:extLst>
          </p:cNvPr>
          <p:cNvSpPr/>
          <p:nvPr/>
        </p:nvSpPr>
        <p:spPr>
          <a:xfrm>
            <a:off x="8093821" y="2034637"/>
            <a:ext cx="3614738" cy="1871663"/>
          </a:xfrm>
          <a:prstGeom prst="wedgeEllipseCallou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>
                <a:latin typeface="Bahnschrift" panose="020B0502040204020203" pitchFamily="34" charset="0"/>
              </a:rPr>
              <a:t>Congrats to the Northeast Division for leading the way on this report!!!  The challenge is out there…who will step up and knock them off?</a:t>
            </a:r>
          </a:p>
        </p:txBody>
      </p:sp>
    </p:spTree>
    <p:extLst>
      <p:ext uri="{BB962C8B-B14F-4D97-AF65-F5344CB8AC3E}">
        <p14:creationId xmlns:p14="http://schemas.microsoft.com/office/powerpoint/2010/main" val="207262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9573738" y="1193638"/>
            <a:ext cx="604229" cy="39645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FFCDD3-3386-4097-B74C-41E984D3A9FF}"/>
              </a:ext>
            </a:extLst>
          </p:cNvPr>
          <p:cNvCxnSpPr>
            <a:cxnSpLocks/>
          </p:cNvCxnSpPr>
          <p:nvPr/>
        </p:nvCxnSpPr>
        <p:spPr>
          <a:xfrm>
            <a:off x="8734660" y="1293541"/>
            <a:ext cx="0" cy="420549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FB8838-94EC-4FC0-8DE3-37B071114CDF}"/>
              </a:ext>
            </a:extLst>
          </p:cNvPr>
          <p:cNvCxnSpPr>
            <a:cxnSpLocks/>
          </p:cNvCxnSpPr>
          <p:nvPr/>
        </p:nvCxnSpPr>
        <p:spPr>
          <a:xfrm>
            <a:off x="6893855" y="1286107"/>
            <a:ext cx="0" cy="42129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2EDD65-6930-4D03-BCB0-24AA75FB81E5}"/>
              </a:ext>
            </a:extLst>
          </p:cNvPr>
          <p:cNvSpPr txBox="1">
            <a:spLocks/>
          </p:cNvSpPr>
          <p:nvPr/>
        </p:nvSpPr>
        <p:spPr>
          <a:xfrm>
            <a:off x="190246" y="146763"/>
            <a:ext cx="9857660" cy="900112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bg1"/>
                </a:solidFill>
                <a:latin typeface="Bahnschrift" panose="020B0502040204020203" pitchFamily="34" charset="0"/>
              </a:rPr>
              <a:t>Four innovative uses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5EC35F-5490-42A4-B625-89444C405A06}"/>
              </a:ext>
            </a:extLst>
          </p:cNvPr>
          <p:cNvSpPr/>
          <p:nvPr/>
        </p:nvSpPr>
        <p:spPr>
          <a:xfrm>
            <a:off x="0" y="0"/>
            <a:ext cx="3786475" cy="6851320"/>
          </a:xfrm>
          <a:prstGeom prst="rect">
            <a:avLst/>
          </a:prstGeom>
          <a:solidFill>
            <a:srgbClr val="2D3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003091C-54A3-450B-B9C5-03FA215F2C60}"/>
              </a:ext>
            </a:extLst>
          </p:cNvPr>
          <p:cNvSpPr txBox="1">
            <a:spLocks/>
          </p:cNvSpPr>
          <p:nvPr/>
        </p:nvSpPr>
        <p:spPr>
          <a:xfrm>
            <a:off x="356134" y="2252248"/>
            <a:ext cx="3345589" cy="1987016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Significant improvement in average work time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003091C-54A3-450B-B9C5-03FA215F2C60}"/>
              </a:ext>
            </a:extLst>
          </p:cNvPr>
          <p:cNvSpPr txBox="1">
            <a:spLocks/>
          </p:cNvSpPr>
          <p:nvPr/>
        </p:nvSpPr>
        <p:spPr>
          <a:xfrm>
            <a:off x="3786475" y="248590"/>
            <a:ext cx="8405525" cy="592060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>
                <a:solidFill>
                  <a:srgbClr val="FF6F61"/>
                </a:solidFill>
                <a:latin typeface="Bahnschrift" panose="020B0502040204020203" pitchFamily="34" charset="0"/>
              </a:rPr>
              <a:t>Average work time per night</a:t>
            </a:r>
            <a:endParaRPr lang="en-US" sz="3200" dirty="0">
              <a:solidFill>
                <a:srgbClr val="FF6F61"/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8666CCB-A9AC-483F-ADA9-45246BAB10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918367"/>
              </p:ext>
            </p:extLst>
          </p:nvPr>
        </p:nvGraphicFramePr>
        <p:xfrm>
          <a:off x="3976721" y="740030"/>
          <a:ext cx="7516691" cy="5180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85002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C42A5-11A5-4605-951B-E0DD5A1A2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8" t="46938" r="5221" b="4063"/>
          <a:stretch/>
        </p:blipFill>
        <p:spPr>
          <a:xfrm>
            <a:off x="4763690" y="1748795"/>
            <a:ext cx="2664620" cy="336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3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437630" y="1268889"/>
            <a:ext cx="2276477" cy="4599406"/>
          </a:xfrm>
          <a:custGeom>
            <a:avLst/>
            <a:gdLst>
              <a:gd name="connsiteX0" fmla="*/ 0 w 2277070"/>
              <a:gd name="connsiteY0" fmla="*/ 227707 h 4481512"/>
              <a:gd name="connsiteX1" fmla="*/ 227707 w 2277070"/>
              <a:gd name="connsiteY1" fmla="*/ 0 h 4481512"/>
              <a:gd name="connsiteX2" fmla="*/ 2049363 w 2277070"/>
              <a:gd name="connsiteY2" fmla="*/ 0 h 4481512"/>
              <a:gd name="connsiteX3" fmla="*/ 2277070 w 2277070"/>
              <a:gd name="connsiteY3" fmla="*/ 227707 h 4481512"/>
              <a:gd name="connsiteX4" fmla="*/ 2277070 w 2277070"/>
              <a:gd name="connsiteY4" fmla="*/ 4253805 h 4481512"/>
              <a:gd name="connsiteX5" fmla="*/ 2049363 w 2277070"/>
              <a:gd name="connsiteY5" fmla="*/ 4481512 h 4481512"/>
              <a:gd name="connsiteX6" fmla="*/ 227707 w 2277070"/>
              <a:gd name="connsiteY6" fmla="*/ 4481512 h 4481512"/>
              <a:gd name="connsiteX7" fmla="*/ 0 w 2277070"/>
              <a:gd name="connsiteY7" fmla="*/ 4253805 h 4481512"/>
              <a:gd name="connsiteX8" fmla="*/ 0 w 2277070"/>
              <a:gd name="connsiteY8" fmla="*/ 227707 h 448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7070" h="4481512">
                <a:moveTo>
                  <a:pt x="0" y="227707"/>
                </a:moveTo>
                <a:cubicBezTo>
                  <a:pt x="0" y="101948"/>
                  <a:pt x="101948" y="0"/>
                  <a:pt x="227707" y="0"/>
                </a:cubicBezTo>
                <a:lnTo>
                  <a:pt x="2049363" y="0"/>
                </a:lnTo>
                <a:cubicBezTo>
                  <a:pt x="2175122" y="0"/>
                  <a:pt x="2277070" y="101948"/>
                  <a:pt x="2277070" y="227707"/>
                </a:cubicBezTo>
                <a:lnTo>
                  <a:pt x="2277070" y="4253805"/>
                </a:lnTo>
                <a:cubicBezTo>
                  <a:pt x="2277070" y="4379564"/>
                  <a:pt x="2175122" y="4481512"/>
                  <a:pt x="2049363" y="4481512"/>
                </a:cubicBezTo>
                <a:lnTo>
                  <a:pt x="227707" y="4481512"/>
                </a:lnTo>
                <a:cubicBezTo>
                  <a:pt x="101948" y="4481512"/>
                  <a:pt x="0" y="4379564"/>
                  <a:pt x="0" y="4253805"/>
                </a:cubicBezTo>
                <a:lnTo>
                  <a:pt x="0" y="227707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093" tIns="1927230" rIns="135093" bIns="1031163" numCol="1" spcCol="1270" anchor="ctr" anchorCtr="0">
            <a:noAutofit/>
          </a:bodyPr>
          <a:lstStyle/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782401" y="1268889"/>
            <a:ext cx="2276477" cy="4599406"/>
          </a:xfrm>
          <a:custGeom>
            <a:avLst/>
            <a:gdLst>
              <a:gd name="connsiteX0" fmla="*/ 0 w 2277070"/>
              <a:gd name="connsiteY0" fmla="*/ 227707 h 4481512"/>
              <a:gd name="connsiteX1" fmla="*/ 227707 w 2277070"/>
              <a:gd name="connsiteY1" fmla="*/ 0 h 4481512"/>
              <a:gd name="connsiteX2" fmla="*/ 2049363 w 2277070"/>
              <a:gd name="connsiteY2" fmla="*/ 0 h 4481512"/>
              <a:gd name="connsiteX3" fmla="*/ 2277070 w 2277070"/>
              <a:gd name="connsiteY3" fmla="*/ 227707 h 4481512"/>
              <a:gd name="connsiteX4" fmla="*/ 2277070 w 2277070"/>
              <a:gd name="connsiteY4" fmla="*/ 4253805 h 4481512"/>
              <a:gd name="connsiteX5" fmla="*/ 2049363 w 2277070"/>
              <a:gd name="connsiteY5" fmla="*/ 4481512 h 4481512"/>
              <a:gd name="connsiteX6" fmla="*/ 227707 w 2277070"/>
              <a:gd name="connsiteY6" fmla="*/ 4481512 h 4481512"/>
              <a:gd name="connsiteX7" fmla="*/ 0 w 2277070"/>
              <a:gd name="connsiteY7" fmla="*/ 4253805 h 4481512"/>
              <a:gd name="connsiteX8" fmla="*/ 0 w 2277070"/>
              <a:gd name="connsiteY8" fmla="*/ 227707 h 448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7070" h="4481512">
                <a:moveTo>
                  <a:pt x="0" y="227707"/>
                </a:moveTo>
                <a:cubicBezTo>
                  <a:pt x="0" y="101948"/>
                  <a:pt x="101948" y="0"/>
                  <a:pt x="227707" y="0"/>
                </a:cubicBezTo>
                <a:lnTo>
                  <a:pt x="2049363" y="0"/>
                </a:lnTo>
                <a:cubicBezTo>
                  <a:pt x="2175122" y="0"/>
                  <a:pt x="2277070" y="101948"/>
                  <a:pt x="2277070" y="227707"/>
                </a:cubicBezTo>
                <a:lnTo>
                  <a:pt x="2277070" y="4253805"/>
                </a:lnTo>
                <a:cubicBezTo>
                  <a:pt x="2277070" y="4379564"/>
                  <a:pt x="2175122" y="4481512"/>
                  <a:pt x="2049363" y="4481512"/>
                </a:cubicBezTo>
                <a:lnTo>
                  <a:pt x="227707" y="4481512"/>
                </a:lnTo>
                <a:cubicBezTo>
                  <a:pt x="101948" y="4481512"/>
                  <a:pt x="0" y="4379564"/>
                  <a:pt x="0" y="4253805"/>
                </a:cubicBezTo>
                <a:lnTo>
                  <a:pt x="0" y="227707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093" tIns="1927230" rIns="135093" bIns="1031163" numCol="1" spcCol="1270" anchor="ctr" anchorCtr="0">
            <a:noAutofit/>
          </a:bodyPr>
          <a:lstStyle/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127173" y="1268889"/>
            <a:ext cx="2276477" cy="4599406"/>
          </a:xfrm>
          <a:custGeom>
            <a:avLst/>
            <a:gdLst>
              <a:gd name="connsiteX0" fmla="*/ 0 w 2277070"/>
              <a:gd name="connsiteY0" fmla="*/ 227707 h 4481512"/>
              <a:gd name="connsiteX1" fmla="*/ 227707 w 2277070"/>
              <a:gd name="connsiteY1" fmla="*/ 0 h 4481512"/>
              <a:gd name="connsiteX2" fmla="*/ 2049363 w 2277070"/>
              <a:gd name="connsiteY2" fmla="*/ 0 h 4481512"/>
              <a:gd name="connsiteX3" fmla="*/ 2277070 w 2277070"/>
              <a:gd name="connsiteY3" fmla="*/ 227707 h 4481512"/>
              <a:gd name="connsiteX4" fmla="*/ 2277070 w 2277070"/>
              <a:gd name="connsiteY4" fmla="*/ 4253805 h 4481512"/>
              <a:gd name="connsiteX5" fmla="*/ 2049363 w 2277070"/>
              <a:gd name="connsiteY5" fmla="*/ 4481512 h 4481512"/>
              <a:gd name="connsiteX6" fmla="*/ 227707 w 2277070"/>
              <a:gd name="connsiteY6" fmla="*/ 4481512 h 4481512"/>
              <a:gd name="connsiteX7" fmla="*/ 0 w 2277070"/>
              <a:gd name="connsiteY7" fmla="*/ 4253805 h 4481512"/>
              <a:gd name="connsiteX8" fmla="*/ 0 w 2277070"/>
              <a:gd name="connsiteY8" fmla="*/ 227707 h 448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7070" h="4481512">
                <a:moveTo>
                  <a:pt x="0" y="227707"/>
                </a:moveTo>
                <a:cubicBezTo>
                  <a:pt x="0" y="101948"/>
                  <a:pt x="101948" y="0"/>
                  <a:pt x="227707" y="0"/>
                </a:cubicBezTo>
                <a:lnTo>
                  <a:pt x="2049363" y="0"/>
                </a:lnTo>
                <a:cubicBezTo>
                  <a:pt x="2175122" y="0"/>
                  <a:pt x="2277070" y="101948"/>
                  <a:pt x="2277070" y="227707"/>
                </a:cubicBezTo>
                <a:lnTo>
                  <a:pt x="2277070" y="4253805"/>
                </a:lnTo>
                <a:cubicBezTo>
                  <a:pt x="2277070" y="4379564"/>
                  <a:pt x="2175122" y="4481512"/>
                  <a:pt x="2049363" y="4481512"/>
                </a:cubicBezTo>
                <a:lnTo>
                  <a:pt x="227707" y="4481512"/>
                </a:lnTo>
                <a:cubicBezTo>
                  <a:pt x="101948" y="4481512"/>
                  <a:pt x="0" y="4379564"/>
                  <a:pt x="0" y="4253805"/>
                </a:cubicBezTo>
                <a:lnTo>
                  <a:pt x="0" y="227707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093" tIns="1927230" rIns="135093" bIns="1031163" numCol="1" spcCol="1270" anchor="ctr" anchorCtr="0">
            <a:noAutofit/>
          </a:bodyPr>
          <a:lstStyle/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471945" y="1268889"/>
            <a:ext cx="2276477" cy="4599406"/>
          </a:xfrm>
          <a:custGeom>
            <a:avLst/>
            <a:gdLst>
              <a:gd name="connsiteX0" fmla="*/ 0 w 2277070"/>
              <a:gd name="connsiteY0" fmla="*/ 227707 h 4481512"/>
              <a:gd name="connsiteX1" fmla="*/ 227707 w 2277070"/>
              <a:gd name="connsiteY1" fmla="*/ 0 h 4481512"/>
              <a:gd name="connsiteX2" fmla="*/ 2049363 w 2277070"/>
              <a:gd name="connsiteY2" fmla="*/ 0 h 4481512"/>
              <a:gd name="connsiteX3" fmla="*/ 2277070 w 2277070"/>
              <a:gd name="connsiteY3" fmla="*/ 227707 h 4481512"/>
              <a:gd name="connsiteX4" fmla="*/ 2277070 w 2277070"/>
              <a:gd name="connsiteY4" fmla="*/ 4253805 h 4481512"/>
              <a:gd name="connsiteX5" fmla="*/ 2049363 w 2277070"/>
              <a:gd name="connsiteY5" fmla="*/ 4481512 h 4481512"/>
              <a:gd name="connsiteX6" fmla="*/ 227707 w 2277070"/>
              <a:gd name="connsiteY6" fmla="*/ 4481512 h 4481512"/>
              <a:gd name="connsiteX7" fmla="*/ 0 w 2277070"/>
              <a:gd name="connsiteY7" fmla="*/ 4253805 h 4481512"/>
              <a:gd name="connsiteX8" fmla="*/ 0 w 2277070"/>
              <a:gd name="connsiteY8" fmla="*/ 227707 h 448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7070" h="4481512">
                <a:moveTo>
                  <a:pt x="0" y="227707"/>
                </a:moveTo>
                <a:cubicBezTo>
                  <a:pt x="0" y="101948"/>
                  <a:pt x="101948" y="0"/>
                  <a:pt x="227707" y="0"/>
                </a:cubicBezTo>
                <a:lnTo>
                  <a:pt x="2049363" y="0"/>
                </a:lnTo>
                <a:cubicBezTo>
                  <a:pt x="2175122" y="0"/>
                  <a:pt x="2277070" y="101948"/>
                  <a:pt x="2277070" y="227707"/>
                </a:cubicBezTo>
                <a:lnTo>
                  <a:pt x="2277070" y="4253805"/>
                </a:lnTo>
                <a:cubicBezTo>
                  <a:pt x="2277070" y="4379564"/>
                  <a:pt x="2175122" y="4481512"/>
                  <a:pt x="2049363" y="4481512"/>
                </a:cubicBezTo>
                <a:lnTo>
                  <a:pt x="227707" y="4481512"/>
                </a:lnTo>
                <a:cubicBezTo>
                  <a:pt x="101948" y="4481512"/>
                  <a:pt x="0" y="4379564"/>
                  <a:pt x="0" y="4253805"/>
                </a:cubicBezTo>
                <a:lnTo>
                  <a:pt x="0" y="227707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093" tIns="1927230" rIns="135093" bIns="1031163" numCol="1" spcCol="1270" anchor="ctr" anchorCtr="0">
            <a:noAutofit/>
          </a:bodyPr>
          <a:lstStyle/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6" name="Left-Right Arrow 15"/>
          <p:cNvSpPr/>
          <p:nvPr/>
        </p:nvSpPr>
        <p:spPr>
          <a:xfrm>
            <a:off x="1588" y="4853165"/>
            <a:ext cx="12176128" cy="825399"/>
          </a:xfrm>
          <a:prstGeom prst="leftRightArrow">
            <a:avLst>
              <a:gd name="adj1" fmla="val 79468"/>
              <a:gd name="adj2" fmla="val 0"/>
            </a:avLst>
          </a:prstGeom>
          <a:solidFill>
            <a:srgbClr val="FF6F6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lvl="1" algn="ctr"/>
            <a:r>
              <a:rPr lang="en-US" sz="2399" b="1" dirty="0">
                <a:solidFill>
                  <a:schemeClr val="bg1"/>
                </a:solidFill>
                <a:latin typeface="Bahnschrift" panose="020B0502040204020203" pitchFamily="34" charset="0"/>
                <a:ea typeface="Helvetica" charset="0"/>
                <a:cs typeface="Helvetica" charset="0"/>
              </a:rPr>
              <a:t>WMATA Operations</a:t>
            </a:r>
            <a:endParaRPr lang="en-US" sz="2399" dirty="0">
              <a:solidFill>
                <a:schemeClr val="bg1"/>
              </a:solidFill>
              <a:latin typeface="Bahnschrift" panose="020B0502040204020203" pitchFamily="34" charset="0"/>
              <a:ea typeface="Helvetica" charset="0"/>
              <a:cs typeface="Helvetica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175402" y="1538450"/>
            <a:ext cx="1490472" cy="1490472"/>
          </a:xfrm>
          <a:prstGeom prst="ellipse">
            <a:avLst/>
          </a:prstGeom>
          <a:blipFill dpi="0" rotWithShape="1">
            <a:blip r:embed="rId2"/>
            <a:srcRect/>
            <a:stretch>
              <a:fillRect t="-4815"/>
            </a:stretch>
          </a:blip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20174" y="1537709"/>
            <a:ext cx="1490472" cy="1490472"/>
          </a:xfrm>
          <a:prstGeom prst="ellipse">
            <a:avLst/>
          </a:prstGeom>
          <a:blipFill dpi="0" rotWithShape="1">
            <a:blip r:embed="rId3"/>
            <a:srcRect/>
            <a:stretch>
              <a:fillRect l="-578" t="-4393" r="578"/>
            </a:stretch>
          </a:blip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820755" y="1538450"/>
            <a:ext cx="1490472" cy="1490472"/>
          </a:xfrm>
          <a:prstGeom prst="ellipse">
            <a:avLst/>
          </a:prstGeom>
          <a:blipFill dpi="0" rotWithShape="1">
            <a:blip r:embed="rId4"/>
            <a:srcRect/>
            <a:stretch>
              <a:fillRect l="-17000" t="-1000" r="-23000" b="-36000"/>
            </a:stretch>
          </a:blip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864945" y="1537709"/>
            <a:ext cx="1488027" cy="1490472"/>
          </a:xfrm>
          <a:prstGeom prst="ellipse">
            <a:avLst/>
          </a:prstGeom>
          <a:blipFill>
            <a:blip r:embed="rId5"/>
            <a:stretch>
              <a:fillRect l="-9816" r="-9980"/>
            </a:stretch>
          </a:blip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411AC6-331D-4A9F-94DE-B4AEEB27E3D1}"/>
              </a:ext>
            </a:extLst>
          </p:cNvPr>
          <p:cNvSpPr/>
          <p:nvPr/>
        </p:nvSpPr>
        <p:spPr>
          <a:xfrm>
            <a:off x="1618247" y="3028182"/>
            <a:ext cx="1949116" cy="1874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Nathan Williams</a:t>
            </a:r>
          </a:p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>
                <a:solidFill>
                  <a:srgbClr val="FF190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Manager</a:t>
            </a:r>
            <a:endParaRPr lang="en-US">
              <a:solidFill>
                <a:schemeClr val="tx1"/>
              </a:solidFill>
              <a:latin typeface="Bahnschrift" panose="020B0502040204020203" pitchFamily="34" charset="0"/>
              <a:ea typeface="Gadugi" panose="020B0502040204020203" pitchFamily="34" charset="0"/>
              <a:cs typeface="Helvetica" charset="0"/>
            </a:endParaRPr>
          </a:p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</a:br>
            <a:r>
              <a:rPr lang="en-US" sz="1600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Maintenance of Way Engineering</a:t>
            </a:r>
            <a:endParaRPr lang="en-US">
              <a:solidFill>
                <a:schemeClr val="tx1"/>
              </a:solidFill>
              <a:latin typeface="Bahnschrift" panose="020B0502040204020203" pitchFamily="34" charset="0"/>
              <a:ea typeface="Gadugi" panose="020B0502040204020203" pitchFamily="34" charset="0"/>
              <a:cs typeface="Helvetica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CC3A93-BD17-436B-B626-E4128B64ACA1}"/>
              </a:ext>
            </a:extLst>
          </p:cNvPr>
          <p:cNvSpPr/>
          <p:nvPr/>
        </p:nvSpPr>
        <p:spPr>
          <a:xfrm>
            <a:off x="3925525" y="3028182"/>
            <a:ext cx="1949116" cy="1874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Laura Moeini</a:t>
            </a:r>
          </a:p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>
                <a:solidFill>
                  <a:srgbClr val="FF190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Operations Analyst</a:t>
            </a:r>
            <a:br>
              <a:rPr lang="en-US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</a:br>
            <a:br>
              <a:rPr lang="en-US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</a:br>
            <a:r>
              <a:rPr lang="en-US" sz="1600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Strategic Initiatives</a:t>
            </a:r>
            <a:endParaRPr lang="en-US">
              <a:solidFill>
                <a:schemeClr val="tx1"/>
              </a:solidFill>
              <a:latin typeface="Bahnschrift" panose="020B0502040204020203" pitchFamily="34" charset="0"/>
              <a:ea typeface="Gadugi" panose="020B0502040204020203" pitchFamily="34" charset="0"/>
              <a:cs typeface="Helvetica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01B995-45F0-43AF-B931-EB276FBD9993}"/>
              </a:ext>
            </a:extLst>
          </p:cNvPr>
          <p:cNvSpPr/>
          <p:nvPr/>
        </p:nvSpPr>
        <p:spPr>
          <a:xfrm>
            <a:off x="6329064" y="3028182"/>
            <a:ext cx="1949116" cy="1874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Katie Frost</a:t>
            </a:r>
          </a:p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>
                <a:solidFill>
                  <a:srgbClr val="FF190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Manager</a:t>
            </a:r>
          </a:p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solidFill>
                <a:schemeClr val="tx1"/>
              </a:solidFill>
              <a:latin typeface="Bahnschrift" panose="020B0502040204020203" pitchFamily="34" charset="0"/>
              <a:ea typeface="Gadugi" panose="020B0502040204020203" pitchFamily="34" charset="0"/>
            </a:endParaRPr>
          </a:p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Strategic Initiatives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557FAC-5BD9-41E3-A1EB-0C2D59B48322}"/>
              </a:ext>
            </a:extLst>
          </p:cNvPr>
          <p:cNvSpPr/>
          <p:nvPr/>
        </p:nvSpPr>
        <p:spPr>
          <a:xfrm>
            <a:off x="8630327" y="3166548"/>
            <a:ext cx="1949116" cy="1874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Clifton Reed</a:t>
            </a:r>
          </a:p>
          <a:p>
            <a:pPr algn="ctr" defTabSz="84429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>
                <a:solidFill>
                  <a:srgbClr val="FF190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Assistant Superintendent</a:t>
            </a:r>
            <a:br>
              <a:rPr lang="en-US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</a:br>
            <a:br>
              <a:rPr lang="en-US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</a:br>
            <a:r>
              <a:rPr lang="en-US" sz="1600">
                <a:solidFill>
                  <a:schemeClr val="tx1"/>
                </a:solidFill>
                <a:latin typeface="Bahnschrift" panose="020B0502040204020203" pitchFamily="34" charset="0"/>
                <a:ea typeface="Gadugi" panose="020B0502040204020203" pitchFamily="34" charset="0"/>
                <a:cs typeface="Helvetica" charset="0"/>
              </a:rPr>
              <a:t>RAIL Track and Structures</a:t>
            </a: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4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CC0E818-6D14-4906-B1C3-B2D55759E23F}"/>
              </a:ext>
            </a:extLst>
          </p:cNvPr>
          <p:cNvSpPr/>
          <p:nvPr/>
        </p:nvSpPr>
        <p:spPr>
          <a:xfrm>
            <a:off x="0" y="850544"/>
            <a:ext cx="12192000" cy="10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Bahnschrift" panose="020B0502040204020203" pitchFamily="34" charset="0"/>
              </a:rPr>
              <a:t>Timeline for overnight work window on the rail: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A4D9C5-FB34-438E-B3B5-A0ADFB922AE6}"/>
              </a:ext>
            </a:extLst>
          </p:cNvPr>
          <p:cNvSpPr/>
          <p:nvPr/>
        </p:nvSpPr>
        <p:spPr>
          <a:xfrm>
            <a:off x="0" y="3004998"/>
            <a:ext cx="12192000" cy="10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FF6F61"/>
                </a:solidFill>
                <a:latin typeface="Bahnschrift" panose="020B0502040204020203" pitchFamily="34" charset="0"/>
              </a:rPr>
              <a:t>Problem: </a:t>
            </a:r>
            <a:r>
              <a:rPr lang="en-US" sz="3600">
                <a:solidFill>
                  <a:srgbClr val="2D3847"/>
                </a:solidFill>
                <a:latin typeface="Bahnschrift" panose="020B0502040204020203" pitchFamily="34" charset="0"/>
              </a:rPr>
              <a:t>A lot to do, little time to do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488B8-E62E-4244-84A8-793D13866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6" t="36774" r="35454" b="28835"/>
          <a:stretch/>
        </p:blipFill>
        <p:spPr>
          <a:xfrm>
            <a:off x="11351682" y="5913967"/>
            <a:ext cx="596901" cy="7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E709E1C-0857-4313-A2F8-F21295D61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547055"/>
              </p:ext>
            </p:extLst>
          </p:nvPr>
        </p:nvGraphicFramePr>
        <p:xfrm>
          <a:off x="64294" y="1752232"/>
          <a:ext cx="2286000" cy="2385540"/>
        </p:xfrm>
        <a:graphic>
          <a:graphicData uri="http://schemas.openxmlformats.org/drawingml/2006/table">
            <a:tbl>
              <a:tblPr firstRow="1" bandRow="1"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Pre-work activities</a:t>
                      </a:r>
                      <a:endParaRPr lang="en-US" sz="16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r" defTabSz="6094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  <a:cs typeface="Calibri Light" panose="020F0302020204030204" pitchFamily="34" charset="0"/>
                        </a:rPr>
                        <a:t>Passenger trains clear the work zone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r" defTabSz="6094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  <a:cs typeface="Calibri Light" panose="020F0302020204030204" pitchFamily="34" charset="0"/>
                        </a:rPr>
                        <a:t>Third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  <a:cs typeface="Calibri Light" panose="020F0302020204030204" pitchFamily="34" charset="0"/>
                        </a:rPr>
                        <a:t>rail de-energized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r" defTabSz="6094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  <a:cs typeface="Calibri Light" panose="020F0302020204030204" pitchFamily="34" charset="0"/>
                        </a:rPr>
                        <a:t>Crews prepare and move into location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r" defTabSz="6094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  <a:cs typeface="Calibri Light" panose="020F0302020204030204" pitchFamily="34" charset="0"/>
                        </a:rPr>
                        <a:t>Safety checks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46BEA99-D095-4207-A8FC-7268AE02B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704556"/>
              </p:ext>
            </p:extLst>
          </p:nvPr>
        </p:nvGraphicFramePr>
        <p:xfrm>
          <a:off x="9800243" y="1752232"/>
          <a:ext cx="2286981" cy="2555560"/>
        </p:xfrm>
        <a:graphic>
          <a:graphicData uri="http://schemas.openxmlformats.org/drawingml/2006/table">
            <a:tbl>
              <a:tblPr firstRow="1" bandRow="1"/>
              <a:tblGrid>
                <a:gridCol w="2286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30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Post-work activities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821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Crews clean up </a:t>
                      </a:r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and clear the work zone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30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Safety checks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30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Third rail re-energized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821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Passenger trains move into location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4140C78-E7AA-4103-82E5-7BB5A804E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953434"/>
              </p:ext>
            </p:extLst>
          </p:nvPr>
        </p:nvGraphicFramePr>
        <p:xfrm>
          <a:off x="1963096" y="4579110"/>
          <a:ext cx="9064727" cy="369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9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9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9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838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11pm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Midnight</a:t>
                      </a:r>
                    </a:p>
                  </a:txBody>
                  <a:tcPr anchor="b">
                    <a:lnL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1am</a:t>
                      </a:r>
                    </a:p>
                  </a:txBody>
                  <a:tcPr anchor="b">
                    <a:lnL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2am</a:t>
                      </a:r>
                    </a:p>
                  </a:txBody>
                  <a:tcPr anchor="b">
                    <a:lnL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3am</a:t>
                      </a:r>
                    </a:p>
                  </a:txBody>
                  <a:tcPr anchor="b">
                    <a:lnL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4am</a:t>
                      </a:r>
                    </a:p>
                  </a:txBody>
                  <a:tcPr anchor="b">
                    <a:lnL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5am</a:t>
                      </a:r>
                    </a:p>
                  </a:txBody>
                  <a:tcPr anchor="b">
                    <a:lnL w="38100" cap="flat" cmpd="sng" algn="ctr">
                      <a:solidFill>
                        <a:srgbClr val="FF6F6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C17F68E-CB5F-4B58-B50C-E6E68AC3AE82}"/>
              </a:ext>
            </a:extLst>
          </p:cNvPr>
          <p:cNvSpPr txBox="1"/>
          <p:nvPr/>
        </p:nvSpPr>
        <p:spPr>
          <a:xfrm>
            <a:off x="8622398" y="5067870"/>
            <a:ext cx="224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Bahnschrift" panose="020B0502040204020203" pitchFamily="34" charset="0"/>
              </a:rPr>
              <a:t>5a: Passenger trains start running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DFB92-D411-42F7-A169-59414C895F25}"/>
              </a:ext>
            </a:extLst>
          </p:cNvPr>
          <p:cNvSpPr txBox="1"/>
          <p:nvPr/>
        </p:nvSpPr>
        <p:spPr>
          <a:xfrm>
            <a:off x="1604098" y="5067870"/>
            <a:ext cx="224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Bahnschrift" panose="020B0502040204020203" pitchFamily="34" charset="0"/>
              </a:rPr>
              <a:t>11:30p: Passenger trains stop running</a:t>
            </a:r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12B1CF4-BE7F-4C19-8945-ECE404C17E93}"/>
              </a:ext>
            </a:extLst>
          </p:cNvPr>
          <p:cNvSpPr/>
          <p:nvPr/>
        </p:nvSpPr>
        <p:spPr>
          <a:xfrm flipH="1">
            <a:off x="7440836" y="2150269"/>
            <a:ext cx="2286000" cy="2217776"/>
          </a:xfrm>
          <a:prstGeom prst="rtTriangle">
            <a:avLst/>
          </a:prstGeom>
          <a:solidFill>
            <a:srgbClr val="485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FA592E1A-B439-4BF2-A0E0-822F9E4F99BD}"/>
              </a:ext>
            </a:extLst>
          </p:cNvPr>
          <p:cNvSpPr/>
          <p:nvPr/>
        </p:nvSpPr>
        <p:spPr>
          <a:xfrm>
            <a:off x="2411454" y="2150269"/>
            <a:ext cx="2286000" cy="2217776"/>
          </a:xfrm>
          <a:prstGeom prst="rtTriangle">
            <a:avLst/>
          </a:prstGeom>
          <a:solidFill>
            <a:srgbClr val="485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43D2F63-99AD-4606-877E-C7ABF2D44C4E}"/>
              </a:ext>
            </a:extLst>
          </p:cNvPr>
          <p:cNvSpPr/>
          <p:nvPr/>
        </p:nvSpPr>
        <p:spPr>
          <a:xfrm>
            <a:off x="4751808" y="3825513"/>
            <a:ext cx="2646163" cy="542532"/>
          </a:xfrm>
          <a:prstGeom prst="triangle">
            <a:avLst>
              <a:gd name="adj" fmla="val 50000"/>
            </a:avLst>
          </a:prstGeom>
          <a:solidFill>
            <a:srgbClr val="FF6F6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07192B-4DAC-4632-BBAC-A132C2E588A1}"/>
              </a:ext>
            </a:extLst>
          </p:cNvPr>
          <p:cNvSpPr/>
          <p:nvPr/>
        </p:nvSpPr>
        <p:spPr>
          <a:xfrm>
            <a:off x="0" y="179125"/>
            <a:ext cx="12192000" cy="927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Bahnschrift" panose="020B0502040204020203" pitchFamily="34" charset="0"/>
              </a:rPr>
              <a:t>What happens overnight on the rail…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9CFA5D-34C6-4BA3-A71F-89B18E3C3E2C}"/>
              </a:ext>
            </a:extLst>
          </p:cNvPr>
          <p:cNvSpPr/>
          <p:nvPr/>
        </p:nvSpPr>
        <p:spPr>
          <a:xfrm>
            <a:off x="4576428" y="2905504"/>
            <a:ext cx="2985434" cy="10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>
                <a:solidFill>
                  <a:schemeClr val="bg1"/>
                </a:solidFill>
                <a:latin typeface="Bahnschrift" panose="020B0502040204020203" pitchFamily="34" charset="0"/>
              </a:rPr>
              <a:t>Time for work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EF03331-F72F-4760-A53D-9CD384B8E90B}"/>
              </a:ext>
            </a:extLst>
          </p:cNvPr>
          <p:cNvCxnSpPr/>
          <p:nvPr/>
        </p:nvCxnSpPr>
        <p:spPr>
          <a:xfrm>
            <a:off x="1328286" y="4540610"/>
            <a:ext cx="9413508" cy="0"/>
          </a:xfrm>
          <a:prstGeom prst="line">
            <a:avLst/>
          </a:prstGeom>
          <a:ln w="38100">
            <a:solidFill>
              <a:srgbClr val="FF6F6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3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A8AC3B1-FF82-4CE5-8F91-852DBD396A0F}"/>
              </a:ext>
            </a:extLst>
          </p:cNvPr>
          <p:cNvSpPr txBox="1">
            <a:spLocks/>
          </p:cNvSpPr>
          <p:nvPr/>
        </p:nvSpPr>
        <p:spPr>
          <a:xfrm>
            <a:off x="315407" y="4504493"/>
            <a:ext cx="8239449" cy="1487709"/>
          </a:xfrm>
          <a:prstGeom prst="rect">
            <a:avLst/>
          </a:prstGeom>
          <a:noFill/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rgbClr val="FF6F61"/>
                </a:solidFill>
                <a:latin typeface="Bahnschrift" panose="020B0502040204020203" pitchFamily="34" charset="0"/>
              </a:rPr>
              <a:t>Challenge was, how were we going to effectively track progress over time?</a:t>
            </a:r>
            <a:endParaRPr lang="en-US" sz="3600" dirty="0">
              <a:solidFill>
                <a:srgbClr val="FF6F61"/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2F05505D-B2B4-448A-AF21-FB159F54ACAA}"/>
              </a:ext>
            </a:extLst>
          </p:cNvPr>
          <p:cNvSpPr txBox="1">
            <a:spLocks/>
          </p:cNvSpPr>
          <p:nvPr/>
        </p:nvSpPr>
        <p:spPr>
          <a:xfrm>
            <a:off x="8872688" y="4504493"/>
            <a:ext cx="859432" cy="1487709"/>
          </a:xfrm>
          <a:prstGeom prst="rect">
            <a:avLst/>
          </a:prstGeom>
          <a:solidFill>
            <a:srgbClr val="FF6F61"/>
          </a:solidFill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70AC6B9-40B5-423D-926B-199425C142B5}"/>
              </a:ext>
            </a:extLst>
          </p:cNvPr>
          <p:cNvSpPr txBox="1">
            <a:spLocks/>
          </p:cNvSpPr>
          <p:nvPr/>
        </p:nvSpPr>
        <p:spPr>
          <a:xfrm>
            <a:off x="9810612" y="4148555"/>
            <a:ext cx="859432" cy="1843648"/>
          </a:xfrm>
          <a:prstGeom prst="rect">
            <a:avLst/>
          </a:prstGeom>
          <a:solidFill>
            <a:srgbClr val="FF9A8F"/>
          </a:solidFill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F2E7054-758D-41AA-A286-85A505B65BD0}"/>
              </a:ext>
            </a:extLst>
          </p:cNvPr>
          <p:cNvSpPr txBox="1">
            <a:spLocks/>
          </p:cNvSpPr>
          <p:nvPr/>
        </p:nvSpPr>
        <p:spPr>
          <a:xfrm>
            <a:off x="10748536" y="3651464"/>
            <a:ext cx="859432" cy="2340737"/>
          </a:xfrm>
          <a:prstGeom prst="rect">
            <a:avLst/>
          </a:prstGeom>
          <a:solidFill>
            <a:srgbClr val="FFB7AF"/>
          </a:solidFill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8FC56B6-2A37-44FB-853D-2C4EF876F009}"/>
              </a:ext>
            </a:extLst>
          </p:cNvPr>
          <p:cNvSpPr txBox="1">
            <a:spLocks/>
          </p:cNvSpPr>
          <p:nvPr/>
        </p:nvSpPr>
        <p:spPr>
          <a:xfrm>
            <a:off x="11686460" y="3301661"/>
            <a:ext cx="505540" cy="2690540"/>
          </a:xfrm>
          <a:prstGeom prst="rect">
            <a:avLst/>
          </a:prstGeom>
          <a:solidFill>
            <a:srgbClr val="FFCEC9"/>
          </a:solidFill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218D3478-CB1C-4046-AC22-532569685C53}"/>
              </a:ext>
            </a:extLst>
          </p:cNvPr>
          <p:cNvSpPr txBox="1">
            <a:spLocks/>
          </p:cNvSpPr>
          <p:nvPr/>
        </p:nvSpPr>
        <p:spPr>
          <a:xfrm>
            <a:off x="3915118" y="1568474"/>
            <a:ext cx="7692850" cy="1487709"/>
          </a:xfrm>
          <a:prstGeom prst="rect">
            <a:avLst/>
          </a:prstGeom>
          <a:noFill/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2D3847"/>
                </a:solidFill>
                <a:latin typeface="Bahnschrift" panose="020B0502040204020203" pitchFamily="34" charset="0"/>
              </a:rPr>
              <a:t>We knew what the problem was, and started taking action to fix it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28FC58BE-49BE-490C-AA8A-7F595AB2CEAF}"/>
              </a:ext>
            </a:extLst>
          </p:cNvPr>
          <p:cNvSpPr txBox="1">
            <a:spLocks/>
          </p:cNvSpPr>
          <p:nvPr/>
        </p:nvSpPr>
        <p:spPr>
          <a:xfrm>
            <a:off x="-1703" y="593964"/>
            <a:ext cx="2657595" cy="12284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D3E8D65-25C4-402D-9840-35E252A6D69A}"/>
              </a:ext>
            </a:extLst>
          </p:cNvPr>
          <p:cNvSpPr txBox="1">
            <a:spLocks/>
          </p:cNvSpPr>
          <p:nvPr/>
        </p:nvSpPr>
        <p:spPr>
          <a:xfrm rot="16200000">
            <a:off x="2187237" y="1136977"/>
            <a:ext cx="1857190" cy="77116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44BA370-BA07-4CC4-BB6B-8A1964134362}"/>
              </a:ext>
            </a:extLst>
          </p:cNvPr>
          <p:cNvSpPr txBox="1">
            <a:spLocks/>
          </p:cNvSpPr>
          <p:nvPr/>
        </p:nvSpPr>
        <p:spPr>
          <a:xfrm>
            <a:off x="1039209" y="1880913"/>
            <a:ext cx="1616683" cy="570241"/>
          </a:xfrm>
          <a:prstGeom prst="rect">
            <a:avLst/>
          </a:prstGeom>
          <a:solidFill>
            <a:srgbClr val="4C5F78"/>
          </a:solidFill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09C67CFD-7FA7-4059-8E87-E62EE0591B4D}"/>
              </a:ext>
            </a:extLst>
          </p:cNvPr>
          <p:cNvSpPr txBox="1">
            <a:spLocks/>
          </p:cNvSpPr>
          <p:nvPr/>
        </p:nvSpPr>
        <p:spPr>
          <a:xfrm rot="16200000">
            <a:off x="-535644" y="2414857"/>
            <a:ext cx="2034437" cy="966552"/>
          </a:xfrm>
          <a:prstGeom prst="rect">
            <a:avLst/>
          </a:prstGeom>
          <a:solidFill>
            <a:srgbClr val="637B9B"/>
          </a:solidFill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2D9C4315-32F7-4FEA-A2D4-D8B0878EE458}"/>
              </a:ext>
            </a:extLst>
          </p:cNvPr>
          <p:cNvSpPr txBox="1">
            <a:spLocks/>
          </p:cNvSpPr>
          <p:nvPr/>
        </p:nvSpPr>
        <p:spPr>
          <a:xfrm>
            <a:off x="1039210" y="2509702"/>
            <a:ext cx="2462204" cy="1405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47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2EDD65-6930-4D03-BCB0-24AA75FB81E5}"/>
              </a:ext>
            </a:extLst>
          </p:cNvPr>
          <p:cNvSpPr txBox="1">
            <a:spLocks/>
          </p:cNvSpPr>
          <p:nvPr/>
        </p:nvSpPr>
        <p:spPr>
          <a:xfrm>
            <a:off x="190246" y="146763"/>
            <a:ext cx="12001754" cy="900112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solidFill>
                  <a:schemeClr val="bg1"/>
                </a:solidFill>
                <a:latin typeface="Bahnschrift" panose="020B0502040204020203" pitchFamily="34" charset="0"/>
              </a:rPr>
              <a:t>The ROWWR </a:t>
            </a:r>
            <a:r>
              <a:rPr lang="en-US" sz="2400">
                <a:solidFill>
                  <a:schemeClr val="bg1"/>
                </a:solidFill>
                <a:latin typeface="Bahnschrift" panose="020B0502040204020203" pitchFamily="34" charset="0"/>
              </a:rPr>
              <a:t>(Right of Way Work Report)</a:t>
            </a:r>
            <a:r>
              <a:rPr lang="en-US" sz="32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4400">
                <a:solidFill>
                  <a:schemeClr val="bg1"/>
                </a:solidFill>
                <a:latin typeface="Bahnschrift" panose="020B0502040204020203" pitchFamily="34" charset="0"/>
              </a:rPr>
              <a:t>| </a:t>
            </a:r>
            <a:r>
              <a:rPr lang="en-US" sz="3600" dirty="0">
                <a:solidFill>
                  <a:srgbClr val="FF6F61"/>
                </a:solidFill>
                <a:latin typeface="Bahnschrift" panose="020B0502040204020203" pitchFamily="34" charset="0"/>
              </a:rPr>
              <a:t>Four innovative uses</a:t>
            </a:r>
            <a:endParaRPr lang="en-US" sz="3200" dirty="0">
              <a:solidFill>
                <a:srgbClr val="FF6F6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5032FD0-9A95-4E20-99A5-CA9FCD788266}"/>
              </a:ext>
            </a:extLst>
          </p:cNvPr>
          <p:cNvSpPr txBox="1">
            <a:spLocks/>
          </p:cNvSpPr>
          <p:nvPr/>
        </p:nvSpPr>
        <p:spPr>
          <a:xfrm>
            <a:off x="1639192" y="1788091"/>
            <a:ext cx="4206240" cy="1371600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Understand the current state and explore root causes of ROW work delays 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3DE3847-47EA-45E8-A119-5A6F6F2705B6}"/>
              </a:ext>
            </a:extLst>
          </p:cNvPr>
          <p:cNvSpPr txBox="1">
            <a:spLocks/>
          </p:cNvSpPr>
          <p:nvPr/>
        </p:nvSpPr>
        <p:spPr>
          <a:xfrm>
            <a:off x="1639192" y="3900907"/>
            <a:ext cx="4206240" cy="1371600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Develop business cases for piloting specific projects (ideas to lengthen work time) 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91CA3F2-0521-4C77-B6C3-1177A8BC9FEF}"/>
              </a:ext>
            </a:extLst>
          </p:cNvPr>
          <p:cNvSpPr txBox="1">
            <a:spLocks/>
          </p:cNvSpPr>
          <p:nvPr/>
        </p:nvSpPr>
        <p:spPr>
          <a:xfrm>
            <a:off x="7333312" y="1788091"/>
            <a:ext cx="4206240" cy="1371600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Evaluate if a pilot was successful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E23E3-0209-4E5C-BE5D-29D70A97EBF4}"/>
              </a:ext>
            </a:extLst>
          </p:cNvPr>
          <p:cNvSpPr/>
          <p:nvPr/>
        </p:nvSpPr>
        <p:spPr>
          <a:xfrm>
            <a:off x="7333312" y="3900907"/>
            <a:ext cx="4206240" cy="2095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0000"/>
              </a:lnSpc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Shine a light on the efficient use of overnight ROW work, motivating and encouraging departments, teams, and individuals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5C8F8AA-4119-45EB-AB73-20D785ACC5F6}"/>
              </a:ext>
            </a:extLst>
          </p:cNvPr>
          <p:cNvSpPr txBox="1">
            <a:spLocks/>
          </p:cNvSpPr>
          <p:nvPr/>
        </p:nvSpPr>
        <p:spPr>
          <a:xfrm>
            <a:off x="711196" y="1401702"/>
            <a:ext cx="2014577" cy="1826101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>
                <a:solidFill>
                  <a:srgbClr val="FF6F61"/>
                </a:solidFill>
                <a:latin typeface="Bahnschrift SemiBold" panose="020B0502040204020203" pitchFamily="34" charset="0"/>
              </a:rPr>
              <a:t>1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E7F9CEB-0A08-464E-A533-363769EADA8E}"/>
              </a:ext>
            </a:extLst>
          </p:cNvPr>
          <p:cNvSpPr txBox="1">
            <a:spLocks/>
          </p:cNvSpPr>
          <p:nvPr/>
        </p:nvSpPr>
        <p:spPr>
          <a:xfrm>
            <a:off x="6326024" y="1401702"/>
            <a:ext cx="2014577" cy="1826101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>
                <a:solidFill>
                  <a:srgbClr val="FF6F61"/>
                </a:solidFill>
                <a:latin typeface="Bahnschrift SemiBold" panose="020B0502040204020203" pitchFamily="34" charset="0"/>
              </a:rPr>
              <a:t>2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1C546E2-9F10-4402-8DC4-233016C6B923}"/>
              </a:ext>
            </a:extLst>
          </p:cNvPr>
          <p:cNvSpPr txBox="1">
            <a:spLocks/>
          </p:cNvSpPr>
          <p:nvPr/>
        </p:nvSpPr>
        <p:spPr>
          <a:xfrm>
            <a:off x="711196" y="3568342"/>
            <a:ext cx="2014577" cy="1826101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>
                <a:solidFill>
                  <a:srgbClr val="FF6F61"/>
                </a:solidFill>
                <a:latin typeface="Bahnschrift SemiBold" panose="020B0502040204020203" pitchFamily="34" charset="0"/>
              </a:rPr>
              <a:t>3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20D0BBD-6992-41D0-B976-0D0892D517A9}"/>
              </a:ext>
            </a:extLst>
          </p:cNvPr>
          <p:cNvSpPr txBox="1">
            <a:spLocks/>
          </p:cNvSpPr>
          <p:nvPr/>
        </p:nvSpPr>
        <p:spPr>
          <a:xfrm>
            <a:off x="6326024" y="3568342"/>
            <a:ext cx="2014577" cy="1826101"/>
          </a:xfrm>
          <a:prstGeom prst="rect">
            <a:avLst/>
          </a:prstGeom>
        </p:spPr>
        <p:txBody>
          <a:bodyPr vert="horz" lIns="121893" tIns="60947" rIns="121893" bIns="60947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>
                <a:solidFill>
                  <a:srgbClr val="FF6F61"/>
                </a:solidFill>
                <a:latin typeface="Bahnschrift SemiBold" panose="020B05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577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67927-DAB3-412F-8933-1D29228F5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2" y="1989946"/>
            <a:ext cx="2977691" cy="224879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176EC49-7861-47BD-9EDF-B429563A39E0}"/>
              </a:ext>
            </a:extLst>
          </p:cNvPr>
          <p:cNvSpPr/>
          <p:nvPr/>
        </p:nvSpPr>
        <p:spPr>
          <a:xfrm>
            <a:off x="3675923" y="2742051"/>
            <a:ext cx="969502" cy="82212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ACDEE918-7E58-468A-9C3D-493F0AEA6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2393" y="1641483"/>
            <a:ext cx="914400" cy="914400"/>
          </a:xfrm>
          <a:prstGeom prst="rect">
            <a:avLst/>
          </a:prstGeom>
        </p:spPr>
      </p:pic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3FADB8F4-A163-47D8-A050-9DADCEB517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2393" y="2485705"/>
            <a:ext cx="914400" cy="914400"/>
          </a:xfrm>
          <a:prstGeom prst="rect">
            <a:avLst/>
          </a:prstGeom>
        </p:spPr>
      </p:pic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4904F5D5-49BC-4937-8403-5DD62DF152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2393" y="3324337"/>
            <a:ext cx="914400" cy="914400"/>
          </a:xfrm>
          <a:prstGeom prst="rect">
            <a:avLst/>
          </a:prstGeom>
        </p:spPr>
      </p:pic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AB59D248-6FA0-4FF1-8B5E-8E0C0DEC88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1127" y="1184283"/>
            <a:ext cx="914400" cy="914400"/>
          </a:xfrm>
          <a:prstGeom prst="rect">
            <a:avLst/>
          </a:prstGeom>
        </p:spPr>
      </p:pic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72DAECC2-3E2F-4A0B-851D-FF1B2408AE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1127" y="1989946"/>
            <a:ext cx="914400" cy="914400"/>
          </a:xfrm>
          <a:prstGeom prst="rect">
            <a:avLst/>
          </a:prstGeom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78A3D8BD-76A2-44E3-9A2E-AC1064D622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1127" y="2942905"/>
            <a:ext cx="914400" cy="914400"/>
          </a:xfrm>
          <a:prstGeom prst="rect">
            <a:avLst/>
          </a:prstGeom>
        </p:spPr>
      </p:pic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F1F296A3-4853-4971-9C31-3351E036A2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1127" y="3857305"/>
            <a:ext cx="914400" cy="914400"/>
          </a:xfrm>
          <a:prstGeom prst="rect">
            <a:avLst/>
          </a:prstGeom>
        </p:spPr>
      </p:pic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55052DCF-F786-46A6-BAB8-1B0A26F421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7764" y="1641483"/>
            <a:ext cx="914400" cy="914400"/>
          </a:xfrm>
          <a:prstGeom prst="rect">
            <a:avLst/>
          </a:prstGeom>
        </p:spPr>
      </p:pic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184FA9E6-973A-470E-9D7B-9466C5BC4A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7764" y="2485705"/>
            <a:ext cx="914400" cy="914400"/>
          </a:xfrm>
          <a:prstGeom prst="rect">
            <a:avLst/>
          </a:prstGeom>
        </p:spPr>
      </p:pic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358A83D3-56F0-4E81-8BC7-DABB636835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7764" y="3324337"/>
            <a:ext cx="914400" cy="914400"/>
          </a:xfrm>
          <a:prstGeom prst="rect">
            <a:avLst/>
          </a:prstGeom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2426DB48-E3E3-4F67-AD42-63F7A9E8BB05}"/>
              </a:ext>
            </a:extLst>
          </p:cNvPr>
          <p:cNvSpPr/>
          <p:nvPr/>
        </p:nvSpPr>
        <p:spPr>
          <a:xfrm>
            <a:off x="7658962" y="2791488"/>
            <a:ext cx="969749" cy="82212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91FACD71-963A-40DB-8FDD-074AEE4C65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5014" y="2146005"/>
            <a:ext cx="475668" cy="475668"/>
          </a:xfrm>
          <a:prstGeom prst="rect">
            <a:avLst/>
          </a:prstGeom>
        </p:spPr>
      </p:pic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2D199642-9661-4578-AD55-2924CC6982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6084" y="2888261"/>
            <a:ext cx="475668" cy="475668"/>
          </a:xfrm>
          <a:prstGeom prst="rect">
            <a:avLst/>
          </a:prstGeom>
        </p:spPr>
      </p:pic>
      <p:pic>
        <p:nvPicPr>
          <p:cNvPr id="76" name="Graphic 75" descr="User">
            <a:extLst>
              <a:ext uri="{FF2B5EF4-FFF2-40B4-BE49-F238E27FC236}">
                <a16:creationId xmlns:a16="http://schemas.microsoft.com/office/drawing/2014/main" id="{73198D97-8AF6-4099-B85A-DA4D5116DE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5014" y="3904627"/>
            <a:ext cx="475668" cy="475668"/>
          </a:xfrm>
          <a:prstGeom prst="rect">
            <a:avLst/>
          </a:prstGeom>
        </p:spPr>
      </p:pic>
      <p:pic>
        <p:nvPicPr>
          <p:cNvPr id="77" name="Graphic 76" descr="User">
            <a:extLst>
              <a:ext uri="{FF2B5EF4-FFF2-40B4-BE49-F238E27FC236}">
                <a16:creationId xmlns:a16="http://schemas.microsoft.com/office/drawing/2014/main" id="{AFDC85A8-5973-4FE3-9656-CD2A16AD8C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2542" y="3866487"/>
            <a:ext cx="475668" cy="475668"/>
          </a:xfrm>
          <a:prstGeom prst="rect">
            <a:avLst/>
          </a:prstGeom>
        </p:spPr>
      </p:pic>
      <p:sp>
        <p:nvSpPr>
          <p:cNvPr id="86" name="Text Placeholder 5">
            <a:extLst>
              <a:ext uri="{FF2B5EF4-FFF2-40B4-BE49-F238E27FC236}">
                <a16:creationId xmlns:a16="http://schemas.microsoft.com/office/drawing/2014/main" id="{2BB2636F-2B28-415D-8F22-79610F724A81}"/>
              </a:ext>
            </a:extLst>
          </p:cNvPr>
          <p:cNvSpPr txBox="1">
            <a:spLocks/>
          </p:cNvSpPr>
          <p:nvPr/>
        </p:nvSpPr>
        <p:spPr>
          <a:xfrm>
            <a:off x="264137" y="4712747"/>
            <a:ext cx="2950522" cy="1487709"/>
          </a:xfrm>
          <a:prstGeom prst="rect">
            <a:avLst/>
          </a:prstGeom>
          <a:noFill/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solidFill>
                  <a:srgbClr val="FF6F61"/>
                </a:solidFill>
                <a:latin typeface="Bahnschrift" panose="020B0502040204020203" pitchFamily="34" charset="0"/>
              </a:rPr>
              <a:t>Starts here</a:t>
            </a:r>
            <a:endParaRPr lang="en-US" sz="3600" dirty="0">
              <a:solidFill>
                <a:srgbClr val="FF6F61"/>
              </a:solidFill>
              <a:latin typeface="Bahnschrift" panose="020B0502040204020203" pitchFamily="34" charset="0"/>
            </a:endParaRP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86E319D4-F850-4DC5-9B15-8F0DBE91A6C4}"/>
              </a:ext>
            </a:extLst>
          </p:cNvPr>
          <p:cNvSpPr txBox="1">
            <a:spLocks/>
          </p:cNvSpPr>
          <p:nvPr/>
        </p:nvSpPr>
        <p:spPr>
          <a:xfrm>
            <a:off x="4752808" y="4705683"/>
            <a:ext cx="2950522" cy="1487709"/>
          </a:xfrm>
          <a:prstGeom prst="rect">
            <a:avLst/>
          </a:prstGeom>
          <a:noFill/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solidFill>
                  <a:srgbClr val="FF6F61"/>
                </a:solidFill>
                <a:latin typeface="Bahnschrift" panose="020B0502040204020203" pitchFamily="34" charset="0"/>
              </a:rPr>
              <a:t>Goes here</a:t>
            </a:r>
            <a:endParaRPr lang="en-US" sz="3600" dirty="0">
              <a:solidFill>
                <a:srgbClr val="FF6F61"/>
              </a:solidFill>
              <a:latin typeface="Bahnschrift" panose="020B0502040204020203" pitchFamily="34" charset="0"/>
            </a:endParaRP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37280F40-E2A7-443D-BC23-7B32BD4C3F3F}"/>
              </a:ext>
            </a:extLst>
          </p:cNvPr>
          <p:cNvSpPr txBox="1">
            <a:spLocks/>
          </p:cNvSpPr>
          <p:nvPr/>
        </p:nvSpPr>
        <p:spPr>
          <a:xfrm>
            <a:off x="8872542" y="4732133"/>
            <a:ext cx="2950522" cy="1487709"/>
          </a:xfrm>
          <a:prstGeom prst="rect">
            <a:avLst/>
          </a:prstGeom>
          <a:noFill/>
        </p:spPr>
        <p:txBody>
          <a:bodyPr vert="horz" lIns="121893" tIns="60947" rIns="121893" bIns="60947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solidFill>
                  <a:srgbClr val="FF6F61"/>
                </a:solidFill>
                <a:latin typeface="Bahnschrift" panose="020B0502040204020203" pitchFamily="34" charset="0"/>
              </a:rPr>
              <a:t>Affects here</a:t>
            </a:r>
            <a:endParaRPr lang="en-US" sz="3600" dirty="0">
              <a:solidFill>
                <a:srgbClr val="FF6F61"/>
              </a:solidFill>
              <a:latin typeface="Bahnschrift" panose="020B0502040204020203" pitchFamily="34" charset="0"/>
            </a:endParaRPr>
          </a:p>
        </p:txBody>
      </p:sp>
      <p:pic>
        <p:nvPicPr>
          <p:cNvPr id="89" name="Graphic 88" descr="User">
            <a:extLst>
              <a:ext uri="{FF2B5EF4-FFF2-40B4-BE49-F238E27FC236}">
                <a16:creationId xmlns:a16="http://schemas.microsoft.com/office/drawing/2014/main" id="{6D56C36C-EDD2-4AFB-B505-54DEA4A16B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57459" y="2473719"/>
            <a:ext cx="475668" cy="475668"/>
          </a:xfrm>
          <a:prstGeom prst="rect">
            <a:avLst/>
          </a:prstGeom>
        </p:spPr>
      </p:pic>
      <p:pic>
        <p:nvPicPr>
          <p:cNvPr id="90" name="Graphic 89" descr="User">
            <a:extLst>
              <a:ext uri="{FF2B5EF4-FFF2-40B4-BE49-F238E27FC236}">
                <a16:creationId xmlns:a16="http://schemas.microsoft.com/office/drawing/2014/main" id="{88746E6C-3319-4913-827F-8ABDD871A8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6138" y="2322079"/>
            <a:ext cx="475668" cy="475668"/>
          </a:xfrm>
          <a:prstGeom prst="rect">
            <a:avLst/>
          </a:prstGeom>
        </p:spPr>
      </p:pic>
      <p:pic>
        <p:nvPicPr>
          <p:cNvPr id="91" name="Graphic 90" descr="User">
            <a:extLst>
              <a:ext uri="{FF2B5EF4-FFF2-40B4-BE49-F238E27FC236}">
                <a16:creationId xmlns:a16="http://schemas.microsoft.com/office/drawing/2014/main" id="{44074D4E-4848-4C6C-9EE4-A0FE7433E7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9711" y="3211752"/>
            <a:ext cx="475668" cy="475668"/>
          </a:xfrm>
          <a:prstGeom prst="rect">
            <a:avLst/>
          </a:prstGeom>
        </p:spPr>
      </p:pic>
      <p:pic>
        <p:nvPicPr>
          <p:cNvPr id="92" name="Graphic 91" descr="User">
            <a:extLst>
              <a:ext uri="{FF2B5EF4-FFF2-40B4-BE49-F238E27FC236}">
                <a16:creationId xmlns:a16="http://schemas.microsoft.com/office/drawing/2014/main" id="{F47A942E-2C2C-45C4-94DE-C72702D121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6138" y="4189438"/>
            <a:ext cx="475668" cy="475668"/>
          </a:xfrm>
          <a:prstGeom prst="rect">
            <a:avLst/>
          </a:prstGeom>
        </p:spPr>
      </p:pic>
      <p:pic>
        <p:nvPicPr>
          <p:cNvPr id="93" name="Graphic 92" descr="User">
            <a:extLst>
              <a:ext uri="{FF2B5EF4-FFF2-40B4-BE49-F238E27FC236}">
                <a16:creationId xmlns:a16="http://schemas.microsoft.com/office/drawing/2014/main" id="{2BE81D15-A5DA-4E67-AFB2-91E88C1E3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215" y="2951668"/>
            <a:ext cx="475668" cy="475668"/>
          </a:xfrm>
          <a:prstGeom prst="rect">
            <a:avLst/>
          </a:prstGeom>
        </p:spPr>
      </p:pic>
      <p:pic>
        <p:nvPicPr>
          <p:cNvPr id="94" name="Graphic 93" descr="User">
            <a:extLst>
              <a:ext uri="{FF2B5EF4-FFF2-40B4-BE49-F238E27FC236}">
                <a16:creationId xmlns:a16="http://schemas.microsoft.com/office/drawing/2014/main" id="{6632E279-7EA9-4CB0-9D73-604D5FBDDC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9924" y="2293674"/>
            <a:ext cx="475668" cy="475668"/>
          </a:xfrm>
          <a:prstGeom prst="rect">
            <a:avLst/>
          </a:prstGeom>
        </p:spPr>
      </p:pic>
      <p:pic>
        <p:nvPicPr>
          <p:cNvPr id="95" name="Graphic 94" descr="User">
            <a:extLst>
              <a:ext uri="{FF2B5EF4-FFF2-40B4-BE49-F238E27FC236}">
                <a16:creationId xmlns:a16="http://schemas.microsoft.com/office/drawing/2014/main" id="{F03D784A-A665-4192-B61E-D55FE1253F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7074" y="3326704"/>
            <a:ext cx="475668" cy="475668"/>
          </a:xfrm>
          <a:prstGeom prst="rect">
            <a:avLst/>
          </a:prstGeom>
        </p:spPr>
      </p:pic>
      <p:pic>
        <p:nvPicPr>
          <p:cNvPr id="96" name="Graphic 95" descr="User">
            <a:extLst>
              <a:ext uri="{FF2B5EF4-FFF2-40B4-BE49-F238E27FC236}">
                <a16:creationId xmlns:a16="http://schemas.microsoft.com/office/drawing/2014/main" id="{6BC4874A-368C-4A9A-B018-96A1798AB5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7074" y="4241104"/>
            <a:ext cx="475668" cy="475668"/>
          </a:xfrm>
          <a:prstGeom prst="rect">
            <a:avLst/>
          </a:prstGeom>
        </p:spPr>
      </p:pic>
      <p:pic>
        <p:nvPicPr>
          <p:cNvPr id="97" name="Graphic 96" descr="User">
            <a:extLst>
              <a:ext uri="{FF2B5EF4-FFF2-40B4-BE49-F238E27FC236}">
                <a16:creationId xmlns:a16="http://schemas.microsoft.com/office/drawing/2014/main" id="{614AEC56-EF2D-4773-916A-DBA46C3693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9268" y="3353423"/>
            <a:ext cx="475668" cy="475668"/>
          </a:xfrm>
          <a:prstGeom prst="rect">
            <a:avLst/>
          </a:prstGeom>
        </p:spPr>
      </p:pic>
      <p:pic>
        <p:nvPicPr>
          <p:cNvPr id="98" name="Graphic 97" descr="User">
            <a:extLst>
              <a:ext uri="{FF2B5EF4-FFF2-40B4-BE49-F238E27FC236}">
                <a16:creationId xmlns:a16="http://schemas.microsoft.com/office/drawing/2014/main" id="{5F620FF7-9C9F-47AE-BC3E-19295DE995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78516" y="2841436"/>
            <a:ext cx="475668" cy="475668"/>
          </a:xfrm>
          <a:prstGeom prst="rect">
            <a:avLst/>
          </a:prstGeom>
        </p:spPr>
      </p:pic>
      <p:pic>
        <p:nvPicPr>
          <p:cNvPr id="99" name="Graphic 98" descr="User">
            <a:extLst>
              <a:ext uri="{FF2B5EF4-FFF2-40B4-BE49-F238E27FC236}">
                <a16:creationId xmlns:a16="http://schemas.microsoft.com/office/drawing/2014/main" id="{DF5097CA-4700-4A00-A0C7-0E6DF746F5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78516" y="3794395"/>
            <a:ext cx="475668" cy="475668"/>
          </a:xfrm>
          <a:prstGeom prst="rect">
            <a:avLst/>
          </a:prstGeom>
        </p:spPr>
      </p:pic>
      <p:pic>
        <p:nvPicPr>
          <p:cNvPr id="100" name="Graphic 99" descr="User">
            <a:extLst>
              <a:ext uri="{FF2B5EF4-FFF2-40B4-BE49-F238E27FC236}">
                <a16:creationId xmlns:a16="http://schemas.microsoft.com/office/drawing/2014/main" id="{8EA502F0-7EBB-4610-8D23-73DBE97899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16350" y="4296037"/>
            <a:ext cx="475668" cy="475668"/>
          </a:xfrm>
          <a:prstGeom prst="rect">
            <a:avLst/>
          </a:prstGeom>
        </p:spPr>
      </p:pic>
      <p:pic>
        <p:nvPicPr>
          <p:cNvPr id="5" name="Graphic 4" descr="Wrench">
            <a:extLst>
              <a:ext uri="{FF2B5EF4-FFF2-40B4-BE49-F238E27FC236}">
                <a16:creationId xmlns:a16="http://schemas.microsoft.com/office/drawing/2014/main" id="{4702ED71-608E-45F6-A7A0-439D1D06E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5961" y="4381348"/>
            <a:ext cx="415396" cy="415396"/>
          </a:xfrm>
          <a:prstGeom prst="rect">
            <a:avLst/>
          </a:prstGeom>
        </p:spPr>
      </p:pic>
      <p:pic>
        <p:nvPicPr>
          <p:cNvPr id="36" name="Graphic 35" descr="Wrench">
            <a:extLst>
              <a:ext uri="{FF2B5EF4-FFF2-40B4-BE49-F238E27FC236}">
                <a16:creationId xmlns:a16="http://schemas.microsoft.com/office/drawing/2014/main" id="{45E59F4D-CA75-44C7-B948-BAA41D238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0512" y="3427336"/>
            <a:ext cx="415396" cy="415396"/>
          </a:xfrm>
          <a:prstGeom prst="rect">
            <a:avLst/>
          </a:prstGeom>
        </p:spPr>
      </p:pic>
      <p:pic>
        <p:nvPicPr>
          <p:cNvPr id="37" name="Graphic 36" descr="Wrench">
            <a:extLst>
              <a:ext uri="{FF2B5EF4-FFF2-40B4-BE49-F238E27FC236}">
                <a16:creationId xmlns:a16="http://schemas.microsoft.com/office/drawing/2014/main" id="{9A9BBB70-DFE2-4E27-ADA8-1B8F68CA0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6761" y="3776704"/>
            <a:ext cx="415396" cy="415396"/>
          </a:xfrm>
          <a:prstGeom prst="rect">
            <a:avLst/>
          </a:prstGeom>
        </p:spPr>
      </p:pic>
      <p:pic>
        <p:nvPicPr>
          <p:cNvPr id="38" name="Graphic 37" descr="Wrench">
            <a:extLst>
              <a:ext uri="{FF2B5EF4-FFF2-40B4-BE49-F238E27FC236}">
                <a16:creationId xmlns:a16="http://schemas.microsoft.com/office/drawing/2014/main" id="{E7FBFB42-32D6-46EA-B546-10ACB63FA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26290" y="2647491"/>
            <a:ext cx="415396" cy="415396"/>
          </a:xfrm>
          <a:prstGeom prst="rect">
            <a:avLst/>
          </a:prstGeom>
        </p:spPr>
      </p:pic>
      <p:pic>
        <p:nvPicPr>
          <p:cNvPr id="7" name="Graphic 6" descr="Hammer">
            <a:extLst>
              <a:ext uri="{FF2B5EF4-FFF2-40B4-BE49-F238E27FC236}">
                <a16:creationId xmlns:a16="http://schemas.microsoft.com/office/drawing/2014/main" id="{1383F382-5A25-4A4F-AC8E-C368FD7C7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52749" y="3775117"/>
            <a:ext cx="425768" cy="425768"/>
          </a:xfrm>
          <a:prstGeom prst="rect">
            <a:avLst/>
          </a:prstGeom>
        </p:spPr>
      </p:pic>
      <p:pic>
        <p:nvPicPr>
          <p:cNvPr id="41" name="Graphic 40" descr="Hammer">
            <a:extLst>
              <a:ext uri="{FF2B5EF4-FFF2-40B4-BE49-F238E27FC236}">
                <a16:creationId xmlns:a16="http://schemas.microsoft.com/office/drawing/2014/main" id="{0F4586A4-48B5-4829-A748-FE293C7135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07359" y="3904627"/>
            <a:ext cx="425768" cy="425768"/>
          </a:xfrm>
          <a:prstGeom prst="rect">
            <a:avLst/>
          </a:prstGeom>
        </p:spPr>
      </p:pic>
      <p:pic>
        <p:nvPicPr>
          <p:cNvPr id="42" name="Graphic 41" descr="Hammer">
            <a:extLst>
              <a:ext uri="{FF2B5EF4-FFF2-40B4-BE49-F238E27FC236}">
                <a16:creationId xmlns:a16="http://schemas.microsoft.com/office/drawing/2014/main" id="{599FB949-6739-4C43-BC20-49D93AC733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4257" y="2628155"/>
            <a:ext cx="425768" cy="425768"/>
          </a:xfrm>
          <a:prstGeom prst="rect">
            <a:avLst/>
          </a:prstGeom>
        </p:spPr>
      </p:pic>
      <p:pic>
        <p:nvPicPr>
          <p:cNvPr id="43" name="Graphic 42" descr="Wrench">
            <a:extLst>
              <a:ext uri="{FF2B5EF4-FFF2-40B4-BE49-F238E27FC236}">
                <a16:creationId xmlns:a16="http://schemas.microsoft.com/office/drawing/2014/main" id="{67D0751C-6029-4467-B983-5AF6FA17A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6622" y="3235693"/>
            <a:ext cx="415396" cy="415396"/>
          </a:xfrm>
          <a:prstGeom prst="rect">
            <a:avLst/>
          </a:prstGeom>
        </p:spPr>
      </p:pic>
      <p:pic>
        <p:nvPicPr>
          <p:cNvPr id="44" name="Graphic 43" descr="Hammer">
            <a:extLst>
              <a:ext uri="{FF2B5EF4-FFF2-40B4-BE49-F238E27FC236}">
                <a16:creationId xmlns:a16="http://schemas.microsoft.com/office/drawing/2014/main" id="{C269A25A-4F18-4C67-97BB-E12A92550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90858" y="4166248"/>
            <a:ext cx="425768" cy="425768"/>
          </a:xfrm>
          <a:prstGeom prst="rect">
            <a:avLst/>
          </a:prstGeom>
        </p:spPr>
      </p:pic>
      <p:pic>
        <p:nvPicPr>
          <p:cNvPr id="10" name="Graphic 9" descr="Saw blade">
            <a:extLst>
              <a:ext uri="{FF2B5EF4-FFF2-40B4-BE49-F238E27FC236}">
                <a16:creationId xmlns:a16="http://schemas.microsoft.com/office/drawing/2014/main" id="{98222A50-53EF-4C92-9207-C8DC73A386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85590" y="4433891"/>
            <a:ext cx="447559" cy="447559"/>
          </a:xfrm>
          <a:prstGeom prst="rect">
            <a:avLst/>
          </a:prstGeom>
        </p:spPr>
      </p:pic>
      <p:pic>
        <p:nvPicPr>
          <p:cNvPr id="47" name="Graphic 46" descr="Saw blade">
            <a:extLst>
              <a:ext uri="{FF2B5EF4-FFF2-40B4-BE49-F238E27FC236}">
                <a16:creationId xmlns:a16="http://schemas.microsoft.com/office/drawing/2014/main" id="{CA2F104F-69D6-4D54-BD78-1614325364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92570" y="2185066"/>
            <a:ext cx="447559" cy="447559"/>
          </a:xfrm>
          <a:prstGeom prst="rect">
            <a:avLst/>
          </a:prstGeom>
        </p:spPr>
      </p:pic>
      <p:pic>
        <p:nvPicPr>
          <p:cNvPr id="48" name="Graphic 47" descr="Saw blade">
            <a:extLst>
              <a:ext uri="{FF2B5EF4-FFF2-40B4-BE49-F238E27FC236}">
                <a16:creationId xmlns:a16="http://schemas.microsoft.com/office/drawing/2014/main" id="{39AB3A3D-9993-4E24-9EBE-4BE7252B1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7636" y="3463640"/>
            <a:ext cx="447559" cy="447559"/>
          </a:xfrm>
          <a:prstGeom prst="rect">
            <a:avLst/>
          </a:prstGeom>
        </p:spPr>
      </p:pic>
      <p:pic>
        <p:nvPicPr>
          <p:cNvPr id="49" name="Graphic 48" descr="Saw blade">
            <a:extLst>
              <a:ext uri="{FF2B5EF4-FFF2-40B4-BE49-F238E27FC236}">
                <a16:creationId xmlns:a16="http://schemas.microsoft.com/office/drawing/2014/main" id="{03EB5896-AD67-4AEF-ACBF-B2F51B5DBB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35464" y="2873100"/>
            <a:ext cx="447559" cy="447559"/>
          </a:xfrm>
          <a:prstGeom prst="rect">
            <a:avLst/>
          </a:prstGeom>
        </p:spPr>
      </p:pic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9F42D52C-4667-4F71-8773-812F3745B3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2954" y="1336636"/>
            <a:ext cx="475668" cy="475668"/>
          </a:xfrm>
          <a:prstGeom prst="rect">
            <a:avLst/>
          </a:prstGeom>
        </p:spPr>
      </p:pic>
      <p:pic>
        <p:nvPicPr>
          <p:cNvPr id="51" name="Graphic 50" descr="User">
            <a:extLst>
              <a:ext uri="{FF2B5EF4-FFF2-40B4-BE49-F238E27FC236}">
                <a16:creationId xmlns:a16="http://schemas.microsoft.com/office/drawing/2014/main" id="{1D10E215-7606-4832-9182-DAFC908158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7748" y="1786791"/>
            <a:ext cx="475668" cy="475668"/>
          </a:xfrm>
          <a:prstGeom prst="rect">
            <a:avLst/>
          </a:prstGeom>
        </p:spPr>
      </p:pic>
      <p:pic>
        <p:nvPicPr>
          <p:cNvPr id="52" name="Graphic 51" descr="User">
            <a:extLst>
              <a:ext uri="{FF2B5EF4-FFF2-40B4-BE49-F238E27FC236}">
                <a16:creationId xmlns:a16="http://schemas.microsoft.com/office/drawing/2014/main" id="{F8006FCE-26BA-4AE7-B75C-7B4CF9C09C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4078" y="1621447"/>
            <a:ext cx="475668" cy="475668"/>
          </a:xfrm>
          <a:prstGeom prst="rect">
            <a:avLst/>
          </a:prstGeom>
        </p:spPr>
      </p:pic>
      <p:pic>
        <p:nvPicPr>
          <p:cNvPr id="53" name="Graphic 52" descr="User">
            <a:extLst>
              <a:ext uri="{FF2B5EF4-FFF2-40B4-BE49-F238E27FC236}">
                <a16:creationId xmlns:a16="http://schemas.microsoft.com/office/drawing/2014/main" id="{A7B1F34D-4361-48CD-8FD2-99AA1E7C28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5014" y="1673113"/>
            <a:ext cx="475668" cy="475668"/>
          </a:xfrm>
          <a:prstGeom prst="rect">
            <a:avLst/>
          </a:prstGeom>
        </p:spPr>
      </p:pic>
      <p:pic>
        <p:nvPicPr>
          <p:cNvPr id="54" name="Graphic 53" descr="User">
            <a:extLst>
              <a:ext uri="{FF2B5EF4-FFF2-40B4-BE49-F238E27FC236}">
                <a16:creationId xmlns:a16="http://schemas.microsoft.com/office/drawing/2014/main" id="{356BCA22-C433-442C-9A84-2EE4039023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92460" y="1985178"/>
            <a:ext cx="475668" cy="475668"/>
          </a:xfrm>
          <a:prstGeom prst="rect">
            <a:avLst/>
          </a:prstGeom>
        </p:spPr>
      </p:pic>
      <p:pic>
        <p:nvPicPr>
          <p:cNvPr id="55" name="Graphic 54" descr="Wrench">
            <a:extLst>
              <a:ext uri="{FF2B5EF4-FFF2-40B4-BE49-F238E27FC236}">
                <a16:creationId xmlns:a16="http://schemas.microsoft.com/office/drawing/2014/main" id="{C93EB827-1202-4D87-846E-D4C35FA05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33901" y="1813357"/>
            <a:ext cx="415396" cy="415396"/>
          </a:xfrm>
          <a:prstGeom prst="rect">
            <a:avLst/>
          </a:prstGeom>
        </p:spPr>
      </p:pic>
      <p:pic>
        <p:nvPicPr>
          <p:cNvPr id="56" name="Graphic 55" descr="Hammer">
            <a:extLst>
              <a:ext uri="{FF2B5EF4-FFF2-40B4-BE49-F238E27FC236}">
                <a16:creationId xmlns:a16="http://schemas.microsoft.com/office/drawing/2014/main" id="{83924262-8415-4318-AA8C-293D4FED7C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3034" y="2444489"/>
            <a:ext cx="425768" cy="425768"/>
          </a:xfrm>
          <a:prstGeom prst="rect">
            <a:avLst/>
          </a:prstGeom>
        </p:spPr>
      </p:pic>
      <p:pic>
        <p:nvPicPr>
          <p:cNvPr id="57" name="Graphic 56" descr="Hammer">
            <a:extLst>
              <a:ext uri="{FF2B5EF4-FFF2-40B4-BE49-F238E27FC236}">
                <a16:creationId xmlns:a16="http://schemas.microsoft.com/office/drawing/2014/main" id="{C0079441-10E1-4A52-A839-506378B579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798" y="1598257"/>
            <a:ext cx="425768" cy="425768"/>
          </a:xfrm>
          <a:prstGeom prst="rect">
            <a:avLst/>
          </a:prstGeom>
        </p:spPr>
      </p:pic>
      <p:pic>
        <p:nvPicPr>
          <p:cNvPr id="58" name="Graphic 57" descr="Saw blade">
            <a:extLst>
              <a:ext uri="{FF2B5EF4-FFF2-40B4-BE49-F238E27FC236}">
                <a16:creationId xmlns:a16="http://schemas.microsoft.com/office/drawing/2014/main" id="{75DACBE1-E926-43AC-9FD1-AF1B95A5B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73530" y="1865900"/>
            <a:ext cx="447559" cy="4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8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05A1EE-3131-4A6F-938D-7356E136C122}"/>
              </a:ext>
            </a:extLst>
          </p:cNvPr>
          <p:cNvSpPr/>
          <p:nvPr/>
        </p:nvSpPr>
        <p:spPr>
          <a:xfrm>
            <a:off x="596766" y="2522439"/>
            <a:ext cx="112038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Bahnschrift" panose="020B0502040204020203" pitchFamily="34" charset="0"/>
              </a:rPr>
              <a:t>The ROWWR helped </a:t>
            </a:r>
            <a:r>
              <a:rPr lang="en-US" sz="3200">
                <a:solidFill>
                  <a:srgbClr val="FF6F61"/>
                </a:solidFill>
                <a:latin typeface="Bahnschrift" panose="020B0502040204020203" pitchFamily="34" charset="0"/>
              </a:rPr>
              <a:t>identify opportunities </a:t>
            </a:r>
            <a:r>
              <a:rPr lang="en-US" sz="3200">
                <a:solidFill>
                  <a:schemeClr val="bg1"/>
                </a:solidFill>
                <a:latin typeface="Bahnschrift" panose="020B0502040204020203" pitchFamily="34" charset="0"/>
              </a:rPr>
              <a:t>for improvement and </a:t>
            </a:r>
            <a:r>
              <a:rPr lang="en-US" sz="3200">
                <a:solidFill>
                  <a:srgbClr val="FF6F61"/>
                </a:solidFill>
                <a:latin typeface="Bahnschrift" panose="020B0502040204020203" pitchFamily="34" charset="0"/>
              </a:rPr>
              <a:t>track progress </a:t>
            </a:r>
            <a:r>
              <a:rPr lang="en-US" sz="3200">
                <a:solidFill>
                  <a:schemeClr val="bg1"/>
                </a:solidFill>
                <a:latin typeface="Bahnschrift" panose="020B0502040204020203" pitchFamily="34" charset="0"/>
              </a:rPr>
              <a:t>for targeted projects</a:t>
            </a:r>
          </a:p>
          <a:p>
            <a:pPr algn="ctr"/>
            <a:endParaRPr lang="en-US" sz="320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3200">
                <a:solidFill>
                  <a:schemeClr val="bg1"/>
                </a:solidFill>
                <a:latin typeface="Bahnschrift" panose="020B0502040204020203" pitchFamily="34" charset="0"/>
              </a:rPr>
              <a:t>Through Metro’s efforts, </a:t>
            </a:r>
            <a:r>
              <a:rPr lang="en-US" sz="3200">
                <a:solidFill>
                  <a:srgbClr val="FF6F61"/>
                </a:solidFill>
                <a:latin typeface="Bahnschrift" panose="020B0502040204020203" pitchFamily="34" charset="0"/>
              </a:rPr>
              <a:t>we’re seeing results</a:t>
            </a:r>
          </a:p>
        </p:txBody>
      </p:sp>
    </p:spTree>
    <p:extLst>
      <p:ext uri="{BB962C8B-B14F-4D97-AF65-F5344CB8AC3E}">
        <p14:creationId xmlns:p14="http://schemas.microsoft.com/office/powerpoint/2010/main" val="428789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5EA1DC-5AFE-460B-A004-464C978039A3}"/>
              </a:ext>
            </a:extLst>
          </p:cNvPr>
          <p:cNvSpPr/>
          <p:nvPr/>
        </p:nvSpPr>
        <p:spPr>
          <a:xfrm>
            <a:off x="596766" y="2522439"/>
            <a:ext cx="1120380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>
                <a:solidFill>
                  <a:srgbClr val="FF6F61"/>
                </a:solidFill>
                <a:latin typeface="Bahnschrift" panose="020B0502040204020203" pitchFamily="34" charset="0"/>
              </a:rPr>
              <a:t>Example 1 </a:t>
            </a:r>
          </a:p>
          <a:p>
            <a:pPr algn="ctr"/>
            <a:r>
              <a:rPr lang="en-US" sz="3200">
                <a:solidFill>
                  <a:srgbClr val="2D3847"/>
                </a:solidFill>
                <a:latin typeface="Bahnschrift" panose="020B0502040204020203" pitchFamily="34" charset="0"/>
              </a:rPr>
              <a:t>Developing business cases and evaluating pilots</a:t>
            </a:r>
          </a:p>
          <a:p>
            <a:pPr algn="ctr"/>
            <a:endParaRPr lang="en-US" sz="3200">
              <a:solidFill>
                <a:srgbClr val="FF6F6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78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6">
    <a:dk1>
      <a:srgbClr val="3A3838"/>
    </a:dk1>
    <a:lt1>
      <a:srgbClr val="FFFFFF"/>
    </a:lt1>
    <a:dk2>
      <a:srgbClr val="44546A"/>
    </a:dk2>
    <a:lt2>
      <a:srgbClr val="FFFFFF"/>
    </a:lt2>
    <a:accent1>
      <a:srgbClr val="1F4E79"/>
    </a:accent1>
    <a:accent2>
      <a:srgbClr val="57C0B5"/>
    </a:accent2>
    <a:accent3>
      <a:srgbClr val="0070C0"/>
    </a:accent3>
    <a:accent4>
      <a:srgbClr val="92D050"/>
    </a:accent4>
    <a:accent5>
      <a:srgbClr val="00B050"/>
    </a:accent5>
    <a:accent6>
      <a:srgbClr val="999999"/>
    </a:accent6>
    <a:hlink>
      <a:srgbClr val="0070C0"/>
    </a:hlink>
    <a:folHlink>
      <a:srgbClr val="00B05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E07C2743DE3645A7994EF063025107" ma:contentTypeVersion="10" ma:contentTypeDescription="Create a new document." ma:contentTypeScope="" ma:versionID="f1dfb44613239bad141e58fc8756157c">
  <xsd:schema xmlns:xsd="http://www.w3.org/2001/XMLSchema" xmlns:xs="http://www.w3.org/2001/XMLSchema" xmlns:p="http://schemas.microsoft.com/office/2006/metadata/properties" xmlns:ns2="0e96bcbb-a783-421b-8bc1-217a18626637" xmlns:ns3="dc046a53-5d1d-410e-bb98-305274721ed7" targetNamespace="http://schemas.microsoft.com/office/2006/metadata/properties" ma:root="true" ma:fieldsID="daa5de7610cbe7a02921f3c42f964f31" ns2:_="" ns3:_="">
    <xsd:import namespace="0e96bcbb-a783-421b-8bc1-217a18626637"/>
    <xsd:import namespace="dc046a53-5d1d-410e-bb98-305274721e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96bcbb-a783-421b-8bc1-217a1862663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046a53-5d1d-410e-bb98-305274721e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4E7E8D-5FD3-4995-8BAF-1E6F71306E10}"/>
</file>

<file path=customXml/itemProps2.xml><?xml version="1.0" encoding="utf-8"?>
<ds:datastoreItem xmlns:ds="http://schemas.openxmlformats.org/officeDocument/2006/customXml" ds:itemID="{AD30436F-F95A-4BEB-8A0D-6148846988A6}"/>
</file>

<file path=customXml/itemProps3.xml><?xml version="1.0" encoding="utf-8"?>
<ds:datastoreItem xmlns:ds="http://schemas.openxmlformats.org/officeDocument/2006/customXml" ds:itemID="{6A2890AD-C260-4083-9B73-69C07B8A4D19}"/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413</Words>
  <Application>Microsoft Office PowerPoint</Application>
  <PresentationFormat>Widescreen</PresentationFormat>
  <Paragraphs>104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Arial Black</vt:lpstr>
      <vt:lpstr>Bahnschrift</vt:lpstr>
      <vt:lpstr>Bahnschrift Light</vt:lpstr>
      <vt:lpstr>Bahnschrift SemiBold</vt:lpstr>
      <vt:lpstr>Calibri</vt:lpstr>
      <vt:lpstr>Calibri Light</vt:lpstr>
      <vt:lpstr>Franklin Gothic Book</vt:lpstr>
      <vt:lpstr>Gadugi</vt:lpstr>
      <vt:lpstr>Helvetica</vt:lpstr>
      <vt:lpstr>Lucida Grande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Moeini, Laura</dc:creator>
  <cp:lastModifiedBy>Moeini, Laura</cp:lastModifiedBy>
  <cp:revision>68</cp:revision>
  <dcterms:created xsi:type="dcterms:W3CDTF">2019-01-07T21:34:01Z</dcterms:created>
  <dcterms:modified xsi:type="dcterms:W3CDTF">2019-01-11T20:22:28Z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0x0101001CE07C2743DE3645A7994EF063025107</vt:lpwstr>
  </property>
</Properties>
</file>